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5"/>
  </p:notesMasterIdLst>
  <p:sldIdLst>
    <p:sldId id="256" r:id="rId2"/>
    <p:sldId id="544" r:id="rId3"/>
    <p:sldId id="594" r:id="rId4"/>
    <p:sldId id="605" r:id="rId5"/>
    <p:sldId id="606" r:id="rId6"/>
    <p:sldId id="607" r:id="rId7"/>
    <p:sldId id="608" r:id="rId8"/>
    <p:sldId id="609" r:id="rId9"/>
    <p:sldId id="610" r:id="rId10"/>
    <p:sldId id="600" r:id="rId11"/>
    <p:sldId id="611" r:id="rId12"/>
    <p:sldId id="612" r:id="rId13"/>
    <p:sldId id="613" r:id="rId14"/>
    <p:sldId id="604" r:id="rId15"/>
    <p:sldId id="617" r:id="rId16"/>
    <p:sldId id="620" r:id="rId17"/>
    <p:sldId id="619" r:id="rId18"/>
    <p:sldId id="618" r:id="rId19"/>
    <p:sldId id="621" r:id="rId20"/>
    <p:sldId id="622" r:id="rId21"/>
    <p:sldId id="623" r:id="rId22"/>
    <p:sldId id="624" r:id="rId23"/>
    <p:sldId id="628" r:id="rId24"/>
    <p:sldId id="629" r:id="rId25"/>
    <p:sldId id="630" r:id="rId26"/>
    <p:sldId id="625" r:id="rId27"/>
    <p:sldId id="631" r:id="rId28"/>
    <p:sldId id="626" r:id="rId29"/>
    <p:sldId id="632" r:id="rId30"/>
    <p:sldId id="627" r:id="rId31"/>
    <p:sldId id="633" r:id="rId32"/>
    <p:sldId id="634" r:id="rId33"/>
    <p:sldId id="635" r:id="rId34"/>
    <p:sldId id="636" r:id="rId35"/>
    <p:sldId id="643" r:id="rId36"/>
    <p:sldId id="644" r:id="rId37"/>
    <p:sldId id="637" r:id="rId38"/>
    <p:sldId id="640" r:id="rId39"/>
    <p:sldId id="641" r:id="rId40"/>
    <p:sldId id="642" r:id="rId41"/>
    <p:sldId id="645" r:id="rId42"/>
    <p:sldId id="650" r:id="rId43"/>
    <p:sldId id="646" r:id="rId44"/>
    <p:sldId id="648" r:id="rId45"/>
    <p:sldId id="649" r:id="rId46"/>
    <p:sldId id="654" r:id="rId47"/>
    <p:sldId id="651" r:id="rId48"/>
    <p:sldId id="652" r:id="rId49"/>
    <p:sldId id="653" r:id="rId50"/>
    <p:sldId id="655" r:id="rId51"/>
    <p:sldId id="656" r:id="rId52"/>
    <p:sldId id="657" r:id="rId53"/>
    <p:sldId id="593" r:id="rId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ys, Karen" initials="HK"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C8E4E8"/>
    <a:srgbClr val="FAE04B"/>
    <a:srgbClr val="B1C594"/>
    <a:srgbClr val="5BAFD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955" autoAdjust="0"/>
    <p:restoredTop sz="90490" autoAdjust="0"/>
  </p:normalViewPr>
  <p:slideViewPr>
    <p:cSldViewPr>
      <p:cViewPr>
        <p:scale>
          <a:sx n="66" d="100"/>
          <a:sy n="66" d="100"/>
        </p:scale>
        <p:origin x="-1836" y="-468"/>
      </p:cViewPr>
      <p:guideLst>
        <p:guide orient="horz" pos="3696"/>
        <p:guide pos="575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9271F59D-F91C-4544-9C57-450F13C78864}" type="datetimeFigureOut">
              <a:rPr lang="en-US" smtClean="0"/>
              <a:t>7/23/2018</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60BEB1B5-D9E8-475D-AEE8-D5ADAEF11E21}" type="slidenum">
              <a:rPr lang="en-US" smtClean="0"/>
              <a:t>‹#›</a:t>
            </a:fld>
            <a:endParaRPr lang="en-US"/>
          </a:p>
        </p:txBody>
      </p:sp>
    </p:spTree>
    <p:extLst>
      <p:ext uri="{BB962C8B-B14F-4D97-AF65-F5344CB8AC3E}">
        <p14:creationId xmlns:p14="http://schemas.microsoft.com/office/powerpoint/2010/main" val="42677980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defTabSz="930275" eaLnBrk="0" hangingPunct="0">
              <a:defRPr sz="3600">
                <a:solidFill>
                  <a:schemeClr val="tx1"/>
                </a:solidFill>
                <a:latin typeface="Times New Roman" pitchFamily="18" charset="0"/>
              </a:defRPr>
            </a:lvl1pPr>
            <a:lvl2pPr marL="742950" indent="-285750" defTabSz="930275" eaLnBrk="0" hangingPunct="0">
              <a:defRPr sz="3600">
                <a:solidFill>
                  <a:schemeClr val="tx1"/>
                </a:solidFill>
                <a:latin typeface="Times New Roman" pitchFamily="18" charset="0"/>
              </a:defRPr>
            </a:lvl2pPr>
            <a:lvl3pPr marL="1143000" indent="-228600" defTabSz="930275" eaLnBrk="0" hangingPunct="0">
              <a:defRPr sz="3600">
                <a:solidFill>
                  <a:schemeClr val="tx1"/>
                </a:solidFill>
                <a:latin typeface="Times New Roman" pitchFamily="18" charset="0"/>
              </a:defRPr>
            </a:lvl3pPr>
            <a:lvl4pPr marL="1600200" indent="-228600" defTabSz="930275" eaLnBrk="0" hangingPunct="0">
              <a:defRPr sz="3600">
                <a:solidFill>
                  <a:schemeClr val="tx1"/>
                </a:solidFill>
                <a:latin typeface="Times New Roman" pitchFamily="18" charset="0"/>
              </a:defRPr>
            </a:lvl4pPr>
            <a:lvl5pPr marL="2057400" indent="-228600" defTabSz="930275" eaLnBrk="0" hangingPunct="0">
              <a:defRPr sz="3600">
                <a:solidFill>
                  <a:schemeClr val="tx1"/>
                </a:solidFill>
                <a:latin typeface="Times New Roman" pitchFamily="18" charset="0"/>
              </a:defRPr>
            </a:lvl5pPr>
            <a:lvl6pPr marL="2514600" indent="-228600" defTabSz="930275" eaLnBrk="0" fontAlgn="base" hangingPunct="0">
              <a:spcBef>
                <a:spcPct val="0"/>
              </a:spcBef>
              <a:spcAft>
                <a:spcPct val="0"/>
              </a:spcAft>
              <a:defRPr sz="3600">
                <a:solidFill>
                  <a:schemeClr val="tx1"/>
                </a:solidFill>
                <a:latin typeface="Times New Roman" pitchFamily="18" charset="0"/>
              </a:defRPr>
            </a:lvl6pPr>
            <a:lvl7pPr marL="2971800" indent="-228600" defTabSz="930275" eaLnBrk="0" fontAlgn="base" hangingPunct="0">
              <a:spcBef>
                <a:spcPct val="0"/>
              </a:spcBef>
              <a:spcAft>
                <a:spcPct val="0"/>
              </a:spcAft>
              <a:defRPr sz="3600">
                <a:solidFill>
                  <a:schemeClr val="tx1"/>
                </a:solidFill>
                <a:latin typeface="Times New Roman" pitchFamily="18" charset="0"/>
              </a:defRPr>
            </a:lvl7pPr>
            <a:lvl8pPr marL="3429000" indent="-228600" defTabSz="930275" eaLnBrk="0" fontAlgn="base" hangingPunct="0">
              <a:spcBef>
                <a:spcPct val="0"/>
              </a:spcBef>
              <a:spcAft>
                <a:spcPct val="0"/>
              </a:spcAft>
              <a:defRPr sz="3600">
                <a:solidFill>
                  <a:schemeClr val="tx1"/>
                </a:solidFill>
                <a:latin typeface="Times New Roman" pitchFamily="18" charset="0"/>
              </a:defRPr>
            </a:lvl8pPr>
            <a:lvl9pPr marL="3886200" indent="-228600" defTabSz="930275" eaLnBrk="0" fontAlgn="base" hangingPunct="0">
              <a:spcBef>
                <a:spcPct val="0"/>
              </a:spcBef>
              <a:spcAft>
                <a:spcPct val="0"/>
              </a:spcAft>
              <a:defRPr sz="3600">
                <a:solidFill>
                  <a:schemeClr val="tx1"/>
                </a:solidFill>
                <a:latin typeface="Times New Roman" pitchFamily="18" charset="0"/>
              </a:defRPr>
            </a:lvl9pPr>
          </a:lstStyle>
          <a:p>
            <a:pPr eaLnBrk="1" hangingPunct="1"/>
            <a:fld id="{112F248B-5C8E-43D7-B978-343B7CF1E3CD}" type="slidenum">
              <a:rPr lang="en-US" altLang="en-US" sz="1200" smtClean="0"/>
              <a:pPr eaLnBrk="1" hangingPunct="1"/>
              <a:t>53</a:t>
            </a:fld>
            <a:endParaRPr lang="en-US" altLang="en-US" sz="1200"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r>
              <a:rPr lang="en-US" altLang="en-US" smtClean="0"/>
              <a:t>No major changes to VOC or NOX emissions between 2009 OTW BaseD and 2009 OTW BaseG4 (used in SIPs) inventories.</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8.jpg"/><Relationship Id="rId5" Type="http://schemas.openxmlformats.org/officeDocument/2006/relationships/image" Target="../media/image7.jpe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27" name="Picture 26" descr="water3.jpg"/>
          <p:cNvPicPr>
            <a:picLocks noChangeAspect="1"/>
          </p:cNvPicPr>
          <p:nvPr userDrawn="1"/>
        </p:nvPicPr>
        <p:blipFill rotWithShape="1">
          <a:blip r:embed="rId2">
            <a:extLst>
              <a:ext uri="{28A0092B-C50C-407E-A947-70E740481C1C}">
                <a14:useLocalDpi xmlns:a14="http://schemas.microsoft.com/office/drawing/2010/main" val="0"/>
              </a:ext>
            </a:extLst>
          </a:blip>
          <a:srcRect l="1111" t="26169" r="833" b="19715"/>
          <a:stretch/>
        </p:blipFill>
        <p:spPr>
          <a:xfrm flipH="1">
            <a:off x="76200" y="76200"/>
            <a:ext cx="8991600" cy="1828800"/>
          </a:xfrm>
          <a:prstGeom prst="rect">
            <a:avLst/>
          </a:prstGeom>
        </p:spPr>
      </p:pic>
      <p:pic>
        <p:nvPicPr>
          <p:cNvPr id="15" name="Picture 14" descr="823285-gray-wallpaper.jpg"/>
          <p:cNvPicPr>
            <a:picLocks noChangeAspect="1"/>
          </p:cNvPicPr>
          <p:nvPr userDrawn="1"/>
        </p:nvPicPr>
        <p:blipFill rotWithShape="1">
          <a:blip r:embed="rId3">
            <a:duotone>
              <a:prstClr val="black"/>
              <a:schemeClr val="accent4">
                <a:tint val="45000"/>
                <a:satMod val="400000"/>
              </a:schemeClr>
            </a:duotone>
            <a:extLst>
              <a:ext uri="{28A0092B-C50C-407E-A947-70E740481C1C}">
                <a14:useLocalDpi xmlns:a14="http://schemas.microsoft.com/office/drawing/2010/main" val="0"/>
              </a:ext>
            </a:extLst>
          </a:blip>
          <a:srcRect t="30179" r="19491" b="28868"/>
          <a:stretch/>
        </p:blipFill>
        <p:spPr>
          <a:xfrm>
            <a:off x="76200" y="1981200"/>
            <a:ext cx="7086600" cy="2590800"/>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029200" y="152400"/>
            <a:ext cx="3886198" cy="1371600"/>
          </a:xfrm>
          <a:prstGeom prst="rect">
            <a:avLst/>
          </a:prstGeom>
        </p:spPr>
      </p:pic>
      <p:pic>
        <p:nvPicPr>
          <p:cNvPr id="30" name="Picture 29" descr="sun2.jpg"/>
          <p:cNvPicPr>
            <a:picLocks noChangeAspect="1"/>
          </p:cNvPicPr>
          <p:nvPr userDrawn="1"/>
        </p:nvPicPr>
        <p:blipFill rotWithShape="1">
          <a:blip r:embed="rId5" cstate="print">
            <a:extLst>
              <a:ext uri="{28A0092B-C50C-407E-A947-70E740481C1C}">
                <a14:useLocalDpi xmlns:a14="http://schemas.microsoft.com/office/drawing/2010/main" val="0"/>
              </a:ext>
            </a:extLst>
          </a:blip>
          <a:srcRect t="6166" b="24651"/>
          <a:stretch/>
        </p:blipFill>
        <p:spPr>
          <a:xfrm>
            <a:off x="7239000" y="1981200"/>
            <a:ext cx="1828800" cy="2590800"/>
          </a:xfrm>
          <a:prstGeom prst="rect">
            <a:avLst/>
          </a:prstGeom>
        </p:spPr>
      </p:pic>
      <p:pic>
        <p:nvPicPr>
          <p:cNvPr id="2" name="Picture 1" descr="grass3.jpg"/>
          <p:cNvPicPr>
            <a:picLocks noChangeAspect="1"/>
          </p:cNvPicPr>
          <p:nvPr userDrawn="1"/>
        </p:nvPicPr>
        <p:blipFill rotWithShape="1">
          <a:blip r:embed="rId6">
            <a:extLst>
              <a:ext uri="{28A0092B-C50C-407E-A947-70E740481C1C}">
                <a14:useLocalDpi xmlns:a14="http://schemas.microsoft.com/office/drawing/2010/main" val="0"/>
              </a:ext>
            </a:extLst>
          </a:blip>
          <a:srcRect l="869" t="27984" r="914"/>
          <a:stretch/>
        </p:blipFill>
        <p:spPr>
          <a:xfrm>
            <a:off x="79377" y="4656524"/>
            <a:ext cx="8980994" cy="2125276"/>
          </a:xfrm>
          <a:prstGeom prst="rect">
            <a:avLst/>
          </a:prstGeom>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p:txBody>
          <a:bodyPr/>
          <a:lstStyle/>
          <a:p>
            <a:fld id="{91B3F590-BFE6-423D-867F-875EDAFBE285}" type="slidenum">
              <a:rPr lang="en-US" smtClean="0"/>
              <a:t>‹#›</a:t>
            </a:fld>
            <a:endParaRPr lang="en-US"/>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l="1961" r="77451" b="30556"/>
          <a:stretch/>
        </p:blipFill>
        <p:spPr>
          <a:xfrm>
            <a:off x="162686" y="129379"/>
            <a:ext cx="704089" cy="838203"/>
          </a:xfrm>
          <a:prstGeom prst="rect">
            <a:avLst/>
          </a:prstGeom>
        </p:spPr>
      </p:pic>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22960"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700016" y="1097280"/>
            <a:ext cx="3200400" cy="371246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Slide Number Placeholder 6"/>
          <p:cNvSpPr>
            <a:spLocks noGrp="1"/>
          </p:cNvSpPr>
          <p:nvPr>
            <p:ph type="sldNum" sz="quarter" idx="12"/>
          </p:nvPr>
        </p:nvSpPr>
        <p:spPr/>
        <p:txBody>
          <a:bodyPr/>
          <a:lstStyle/>
          <a:p>
            <a:fld id="{91B3F590-BFE6-423D-867F-875EDAFBE285}" type="slidenum">
              <a:rPr lang="en-US" smtClean="0"/>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22960"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4" name="Content Placeholder 3"/>
          <p:cNvSpPr>
            <a:spLocks noGrp="1"/>
          </p:cNvSpPr>
          <p:nvPr>
            <p:ph sz="half" idx="2"/>
          </p:nvPr>
        </p:nvSpPr>
        <p:spPr>
          <a:xfrm>
            <a:off x="819150"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00016" y="1097280"/>
            <a:ext cx="3200400" cy="548640"/>
          </a:xfrm>
        </p:spPr>
        <p:txBody>
          <a:bodyPr anchor="b">
            <a:normAutofit/>
          </a:bodyPr>
          <a:lstStyle>
            <a:lvl1pPr marL="0" indent="0">
              <a:buNone/>
              <a:defRPr lang="en-US" sz="1400" b="0" kern="1200" cap="all" spc="400" baseline="0" dirty="0" smtClean="0">
                <a:solidFill>
                  <a:schemeClr val="tx1"/>
                </a:solidFill>
                <a:latin typeface="+mn-lt"/>
                <a:ea typeface="+mj-ea"/>
                <a:cs typeface="Tunga" pitchFamily="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100000"/>
              </a:lnSpc>
              <a:spcBef>
                <a:spcPts val="0"/>
              </a:spcBef>
              <a:spcAft>
                <a:spcPts val="0"/>
              </a:spcAft>
              <a:buClr>
                <a:schemeClr val="accent1"/>
              </a:buClr>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4700016" y="1701848"/>
            <a:ext cx="3200400" cy="310896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Slide Number Placeholder 8"/>
          <p:cNvSpPr>
            <a:spLocks noGrp="1"/>
          </p:cNvSpPr>
          <p:nvPr>
            <p:ph type="sldNum" sz="quarter" idx="12"/>
          </p:nvPr>
        </p:nvSpPr>
        <p:spPr/>
        <p:txBody>
          <a:bodyPr/>
          <a:lstStyle/>
          <a:p>
            <a:fld id="{91B3F590-BFE6-423D-867F-875EDAFBE28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1B3F590-BFE6-423D-867F-875EDAFBE285}"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1B3F590-BFE6-423D-867F-875EDAFBE285}" type="slidenum">
              <a:rPr lang="en-US" smtClean="0"/>
              <a:t>‹#›</a:t>
            </a:fld>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Freeform 6"/>
          <p:cNvSpPr/>
          <p:nvPr/>
        </p:nvSpPr>
        <p:spPr>
          <a:xfrm>
            <a:off x="76201" y="5867401"/>
            <a:ext cx="762000" cy="904838"/>
          </a:xfrm>
          <a:custGeom>
            <a:avLst/>
            <a:gdLst>
              <a:gd name="connsiteX0" fmla="*/ 0 w 3571875"/>
              <a:gd name="connsiteY0" fmla="*/ 4210050 h 4210050"/>
              <a:gd name="connsiteX1" fmla="*/ 0 w 3571875"/>
              <a:gd name="connsiteY1" fmla="*/ 0 h 4210050"/>
              <a:gd name="connsiteX2" fmla="*/ 3571875 w 3571875"/>
              <a:gd name="connsiteY2" fmla="*/ 4210050 h 4210050"/>
              <a:gd name="connsiteX3" fmla="*/ 0 w 3571875"/>
              <a:gd name="connsiteY3" fmla="*/ 4210050 h 4210050"/>
              <a:gd name="connsiteX0" fmla="*/ 0 w 3571875"/>
              <a:gd name="connsiteY0" fmla="*/ 4210050 h 4210050"/>
              <a:gd name="connsiteX1" fmla="*/ 0 w 3571875"/>
              <a:gd name="connsiteY1" fmla="*/ 0 h 4210050"/>
              <a:gd name="connsiteX2" fmla="*/ 2028825 w 3571875"/>
              <a:gd name="connsiteY2" fmla="*/ 23883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050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281238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28825 w 3571875"/>
              <a:gd name="connsiteY2" fmla="*/ 2393157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76450 w 3571875"/>
              <a:gd name="connsiteY2" fmla="*/ 2274094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245519 w 3571875"/>
              <a:gd name="connsiteY2" fmla="*/ 2405063 h 4210050"/>
              <a:gd name="connsiteX3" fmla="*/ 3571875 w 3571875"/>
              <a:gd name="connsiteY3" fmla="*/ 4210050 h 4210050"/>
              <a:gd name="connsiteX4" fmla="*/ 0 w 3571875"/>
              <a:gd name="connsiteY4" fmla="*/ 4210050 h 4210050"/>
              <a:gd name="connsiteX0" fmla="*/ 0 w 3571875"/>
              <a:gd name="connsiteY0" fmla="*/ 4210050 h 4210050"/>
              <a:gd name="connsiteX1" fmla="*/ 0 w 3571875"/>
              <a:gd name="connsiteY1" fmla="*/ 0 h 4210050"/>
              <a:gd name="connsiteX2" fmla="*/ 2038350 w 3571875"/>
              <a:gd name="connsiteY2" fmla="*/ 2405063 h 4210050"/>
              <a:gd name="connsiteX3" fmla="*/ 3571875 w 3571875"/>
              <a:gd name="connsiteY3" fmla="*/ 4210050 h 4210050"/>
              <a:gd name="connsiteX4" fmla="*/ 0 w 3571875"/>
              <a:gd name="connsiteY4" fmla="*/ 4210050 h 4210050"/>
              <a:gd name="connsiteX0" fmla="*/ 0 w 3571875"/>
              <a:gd name="connsiteY0" fmla="*/ 2433637 h 2433637"/>
              <a:gd name="connsiteX1" fmla="*/ 257175 w 3571875"/>
              <a:gd name="connsiteY1" fmla="*/ 0 h 2433637"/>
              <a:gd name="connsiteX2" fmla="*/ 2038350 w 3571875"/>
              <a:gd name="connsiteY2" fmla="*/ 628650 h 2433637"/>
              <a:gd name="connsiteX3" fmla="*/ 3571875 w 3571875"/>
              <a:gd name="connsiteY3" fmla="*/ 2433637 h 2433637"/>
              <a:gd name="connsiteX4" fmla="*/ 0 w 3571875"/>
              <a:gd name="connsiteY4" fmla="*/ 2433637 h 2433637"/>
              <a:gd name="connsiteX0" fmla="*/ 2382 w 3574257"/>
              <a:gd name="connsiteY0" fmla="*/ 1807368 h 1807368"/>
              <a:gd name="connsiteX1" fmla="*/ 0 w 3574257"/>
              <a:gd name="connsiteY1" fmla="*/ 0 h 1807368"/>
              <a:gd name="connsiteX2" fmla="*/ 2040732 w 3574257"/>
              <a:gd name="connsiteY2" fmla="*/ 2381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24051 w 3574257"/>
              <a:gd name="connsiteY2" fmla="*/ 307181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40682 w 3574257"/>
              <a:gd name="connsiteY2" fmla="*/ 450057 h 1807368"/>
              <a:gd name="connsiteX3" fmla="*/ 3574257 w 3574257"/>
              <a:gd name="connsiteY3" fmla="*/ 1807368 h 1807368"/>
              <a:gd name="connsiteX4" fmla="*/ 2382 w 3574257"/>
              <a:gd name="connsiteY4" fmla="*/ 1807368 h 1807368"/>
              <a:gd name="connsiteX0" fmla="*/ 2382 w 3574257"/>
              <a:gd name="connsiteY0" fmla="*/ 1809749 h 1809749"/>
              <a:gd name="connsiteX1" fmla="*/ 0 w 3574257"/>
              <a:gd name="connsiteY1" fmla="*/ 2381 h 1809749"/>
              <a:gd name="connsiteX2" fmla="*/ 2038351 w 3574257"/>
              <a:gd name="connsiteY2" fmla="*/ 0 h 1809749"/>
              <a:gd name="connsiteX3" fmla="*/ 3574257 w 3574257"/>
              <a:gd name="connsiteY3" fmla="*/ 1809749 h 1809749"/>
              <a:gd name="connsiteX4" fmla="*/ 2382 w 3574257"/>
              <a:gd name="connsiteY4" fmla="*/ 1809749 h 1809749"/>
              <a:gd name="connsiteX0" fmla="*/ 2382 w 3574257"/>
              <a:gd name="connsiteY0" fmla="*/ 1807368 h 1807368"/>
              <a:gd name="connsiteX1" fmla="*/ 0 w 3574257"/>
              <a:gd name="connsiteY1" fmla="*/ 0 h 1807368"/>
              <a:gd name="connsiteX2" fmla="*/ 1657351 w 3574257"/>
              <a:gd name="connsiteY2" fmla="*/ 2309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0732 w 3574257"/>
              <a:gd name="connsiteY2" fmla="*/ 238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774032 w 3574257"/>
              <a:gd name="connsiteY2" fmla="*/ 161925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969294 w 3574257"/>
              <a:gd name="connsiteY2" fmla="*/ 21432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1819275 w 3574257"/>
              <a:gd name="connsiteY2" fmla="*/ 200026 h 1807368"/>
              <a:gd name="connsiteX3" fmla="*/ 3574257 w 3574257"/>
              <a:gd name="connsiteY3" fmla="*/ 1807368 h 1807368"/>
              <a:gd name="connsiteX4" fmla="*/ 2382 w 3574257"/>
              <a:gd name="connsiteY4" fmla="*/ 1807368 h 1807368"/>
              <a:gd name="connsiteX0" fmla="*/ 2382 w 3574257"/>
              <a:gd name="connsiteY0" fmla="*/ 1807368 h 1807368"/>
              <a:gd name="connsiteX1" fmla="*/ 0 w 3574257"/>
              <a:gd name="connsiteY1" fmla="*/ 0 h 1807368"/>
              <a:gd name="connsiteX2" fmla="*/ 2045494 w 3574257"/>
              <a:gd name="connsiteY2" fmla="*/ 1 h 1807368"/>
              <a:gd name="connsiteX3" fmla="*/ 3574257 w 3574257"/>
              <a:gd name="connsiteY3" fmla="*/ 1807368 h 1807368"/>
              <a:gd name="connsiteX4" fmla="*/ 2382 w 3574257"/>
              <a:gd name="connsiteY4" fmla="*/ 1807368 h 1807368"/>
              <a:gd name="connsiteX0" fmla="*/ 2382 w 2045494"/>
              <a:gd name="connsiteY0" fmla="*/ 1807368 h 1807368"/>
              <a:gd name="connsiteX1" fmla="*/ 0 w 2045494"/>
              <a:gd name="connsiteY1" fmla="*/ 0 h 1807368"/>
              <a:gd name="connsiteX2" fmla="*/ 2045494 w 2045494"/>
              <a:gd name="connsiteY2" fmla="*/ 1 h 1807368"/>
              <a:gd name="connsiteX3" fmla="*/ 1761621 w 2045494"/>
              <a:gd name="connsiteY3" fmla="*/ 1784278 h 1807368"/>
              <a:gd name="connsiteX4" fmla="*/ 2382 w 2045494"/>
              <a:gd name="connsiteY4" fmla="*/ 1807368 h 1807368"/>
              <a:gd name="connsiteX0" fmla="*/ 2382 w 1779949"/>
              <a:gd name="connsiteY0" fmla="*/ 1807368 h 1807368"/>
              <a:gd name="connsiteX1" fmla="*/ 0 w 1779949"/>
              <a:gd name="connsiteY1" fmla="*/ 0 h 1807368"/>
              <a:gd name="connsiteX2" fmla="*/ 1779949 w 1779949"/>
              <a:gd name="connsiteY2" fmla="*/ 0 h 1807368"/>
              <a:gd name="connsiteX3" fmla="*/ 1761621 w 1779949"/>
              <a:gd name="connsiteY3" fmla="*/ 1784278 h 1807368"/>
              <a:gd name="connsiteX4" fmla="*/ 2382 w 1779949"/>
              <a:gd name="connsiteY4" fmla="*/ 1807368 h 1807368"/>
              <a:gd name="connsiteX0" fmla="*/ 2382 w 1807803"/>
              <a:gd name="connsiteY0" fmla="*/ 1807368 h 1807368"/>
              <a:gd name="connsiteX1" fmla="*/ 0 w 1807803"/>
              <a:gd name="connsiteY1" fmla="*/ 0 h 1807368"/>
              <a:gd name="connsiteX2" fmla="*/ 1779949 w 1807803"/>
              <a:gd name="connsiteY2" fmla="*/ 0 h 1807368"/>
              <a:gd name="connsiteX3" fmla="*/ 1807803 w 1807803"/>
              <a:gd name="connsiteY3" fmla="*/ 1784278 h 1807368"/>
              <a:gd name="connsiteX4" fmla="*/ 2382 w 1807803"/>
              <a:gd name="connsiteY4" fmla="*/ 1807368 h 1807368"/>
              <a:gd name="connsiteX0" fmla="*/ 2382 w 1807803"/>
              <a:gd name="connsiteY0" fmla="*/ 1807368 h 1807368"/>
              <a:gd name="connsiteX1" fmla="*/ 0 w 1807803"/>
              <a:gd name="connsiteY1" fmla="*/ 0 h 1807368"/>
              <a:gd name="connsiteX2" fmla="*/ 1805349 w 1807803"/>
              <a:gd name="connsiteY2" fmla="*/ 0 h 1807368"/>
              <a:gd name="connsiteX3" fmla="*/ 1807803 w 1807803"/>
              <a:gd name="connsiteY3" fmla="*/ 1784278 h 1807368"/>
              <a:gd name="connsiteX4" fmla="*/ 2382 w 1807803"/>
              <a:gd name="connsiteY4" fmla="*/ 1807368 h 1807368"/>
              <a:gd name="connsiteX0" fmla="*/ 2382 w 1805349"/>
              <a:gd name="connsiteY0" fmla="*/ 1807368 h 1809678"/>
              <a:gd name="connsiteX1" fmla="*/ 0 w 1805349"/>
              <a:gd name="connsiteY1" fmla="*/ 0 h 1809678"/>
              <a:gd name="connsiteX2" fmla="*/ 1805349 w 1805349"/>
              <a:gd name="connsiteY2" fmla="*/ 0 h 1809678"/>
              <a:gd name="connsiteX3" fmla="*/ 1797759 w 1805349"/>
              <a:gd name="connsiteY3" fmla="*/ 1809678 h 1809678"/>
              <a:gd name="connsiteX4" fmla="*/ 2382 w 1805349"/>
              <a:gd name="connsiteY4" fmla="*/ 1807368 h 1809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349" h="1809678">
                <a:moveTo>
                  <a:pt x="2382" y="1807368"/>
                </a:moveTo>
                <a:lnTo>
                  <a:pt x="0" y="0"/>
                </a:lnTo>
                <a:lnTo>
                  <a:pt x="1805349" y="0"/>
                </a:lnTo>
                <a:lnTo>
                  <a:pt x="1797759" y="1809678"/>
                </a:lnTo>
                <a:lnTo>
                  <a:pt x="2382" y="1807368"/>
                </a:lnTo>
                <a:close/>
              </a:path>
            </a:pathLst>
          </a:custGeom>
          <a:solidFill>
            <a:srgbClr val="FAE0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reeform 7"/>
          <p:cNvSpPr/>
          <p:nvPr/>
        </p:nvSpPr>
        <p:spPr>
          <a:xfrm>
            <a:off x="914400" y="5867400"/>
            <a:ext cx="8153400" cy="903684"/>
          </a:xfrm>
          <a:custGeom>
            <a:avLst/>
            <a:gdLst>
              <a:gd name="connsiteX0" fmla="*/ 0 w 3350419"/>
              <a:gd name="connsiteY0" fmla="*/ 2081213 h 2083594"/>
              <a:gd name="connsiteX1" fmla="*/ 3031331 w 3350419"/>
              <a:gd name="connsiteY1" fmla="*/ 0 h 2083594"/>
              <a:gd name="connsiteX2" fmla="*/ 3350419 w 3350419"/>
              <a:gd name="connsiteY2" fmla="*/ 80963 h 2083594"/>
              <a:gd name="connsiteX3" fmla="*/ 3350419 w 3350419"/>
              <a:gd name="connsiteY3" fmla="*/ 2083594 h 2083594"/>
              <a:gd name="connsiteX4" fmla="*/ 0 w 3350419"/>
              <a:gd name="connsiteY4" fmla="*/ 2081213 h 2083594"/>
              <a:gd name="connsiteX0" fmla="*/ 0 w 3112294"/>
              <a:gd name="connsiteY0" fmla="*/ 2019301 h 2083594"/>
              <a:gd name="connsiteX1" fmla="*/ 2793206 w 3112294"/>
              <a:gd name="connsiteY1" fmla="*/ 0 h 2083594"/>
              <a:gd name="connsiteX2" fmla="*/ 3112294 w 3112294"/>
              <a:gd name="connsiteY2" fmla="*/ 80963 h 2083594"/>
              <a:gd name="connsiteX3" fmla="*/ 3112294 w 3112294"/>
              <a:gd name="connsiteY3" fmla="*/ 2083594 h 2083594"/>
              <a:gd name="connsiteX4" fmla="*/ 0 w 3112294"/>
              <a:gd name="connsiteY4" fmla="*/ 2019301 h 2083594"/>
              <a:gd name="connsiteX0" fmla="*/ 0 w 3345656"/>
              <a:gd name="connsiteY0" fmla="*/ 2097882 h 2097882"/>
              <a:gd name="connsiteX1" fmla="*/ 3026568 w 3345656"/>
              <a:gd name="connsiteY1" fmla="*/ 0 h 2097882"/>
              <a:gd name="connsiteX2" fmla="*/ 3345656 w 3345656"/>
              <a:gd name="connsiteY2" fmla="*/ 80963 h 2097882"/>
              <a:gd name="connsiteX3" fmla="*/ 3345656 w 3345656"/>
              <a:gd name="connsiteY3" fmla="*/ 2083594 h 2097882"/>
              <a:gd name="connsiteX4" fmla="*/ 0 w 3345656"/>
              <a:gd name="connsiteY4" fmla="*/ 2097882 h 2097882"/>
              <a:gd name="connsiteX0" fmla="*/ 0 w 2800350"/>
              <a:gd name="connsiteY0" fmla="*/ 1935957 h 2083594"/>
              <a:gd name="connsiteX1" fmla="*/ 2481262 w 2800350"/>
              <a:gd name="connsiteY1" fmla="*/ 0 h 2083594"/>
              <a:gd name="connsiteX2" fmla="*/ 2800350 w 2800350"/>
              <a:gd name="connsiteY2" fmla="*/ 80963 h 2083594"/>
              <a:gd name="connsiteX3" fmla="*/ 2800350 w 2800350"/>
              <a:gd name="connsiteY3" fmla="*/ 2083594 h 2083594"/>
              <a:gd name="connsiteX4" fmla="*/ 0 w 2800350"/>
              <a:gd name="connsiteY4" fmla="*/ 1935957 h 2083594"/>
              <a:gd name="connsiteX0" fmla="*/ 0 w 3352800"/>
              <a:gd name="connsiteY0" fmla="*/ 2083594 h 2083594"/>
              <a:gd name="connsiteX1" fmla="*/ 3033712 w 3352800"/>
              <a:gd name="connsiteY1" fmla="*/ 0 h 2083594"/>
              <a:gd name="connsiteX2" fmla="*/ 3352800 w 3352800"/>
              <a:gd name="connsiteY2" fmla="*/ 80963 h 2083594"/>
              <a:gd name="connsiteX3" fmla="*/ 3352800 w 3352800"/>
              <a:gd name="connsiteY3" fmla="*/ 2083594 h 2083594"/>
              <a:gd name="connsiteX4" fmla="*/ 0 w 3352800"/>
              <a:gd name="connsiteY4" fmla="*/ 2083594 h 2083594"/>
              <a:gd name="connsiteX0" fmla="*/ 0 w 3352800"/>
              <a:gd name="connsiteY0" fmla="*/ 2002631 h 2002631"/>
              <a:gd name="connsiteX1" fmla="*/ 3033712 w 3352800"/>
              <a:gd name="connsiteY1" fmla="*/ 15716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988469 w 3352800"/>
              <a:gd name="connsiteY1" fmla="*/ 59530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3966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45314 w 3352800"/>
              <a:gd name="connsiteY1" fmla="*/ 1224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34839 w 3352800"/>
              <a:gd name="connsiteY1" fmla="*/ 425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631 h 2002631"/>
              <a:gd name="connsiteX1" fmla="*/ 2875865 w 3352800"/>
              <a:gd name="connsiteY1" fmla="*/ 81782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2002901 h 2002901"/>
              <a:gd name="connsiteX1" fmla="*/ 2836585 w 3352800"/>
              <a:gd name="connsiteY1" fmla="*/ 0 h 2002901"/>
              <a:gd name="connsiteX2" fmla="*/ 3352800 w 3352800"/>
              <a:gd name="connsiteY2" fmla="*/ 270 h 2002901"/>
              <a:gd name="connsiteX3" fmla="*/ 3352800 w 3352800"/>
              <a:gd name="connsiteY3" fmla="*/ 2002901 h 2002901"/>
              <a:gd name="connsiteX4" fmla="*/ 0 w 3352800"/>
              <a:gd name="connsiteY4" fmla="*/ 2002901 h 2002901"/>
              <a:gd name="connsiteX0" fmla="*/ 0 w 3352800"/>
              <a:gd name="connsiteY0" fmla="*/ 2002631 h 2002631"/>
              <a:gd name="connsiteX1" fmla="*/ 754045 w 3352800"/>
              <a:gd name="connsiteY1" fmla="*/ 1468326 h 2002631"/>
              <a:gd name="connsiteX2" fmla="*/ 3352800 w 3352800"/>
              <a:gd name="connsiteY2" fmla="*/ 0 h 2002631"/>
              <a:gd name="connsiteX3" fmla="*/ 3352800 w 3352800"/>
              <a:gd name="connsiteY3" fmla="*/ 2002631 h 2002631"/>
              <a:gd name="connsiteX4" fmla="*/ 0 w 3352800"/>
              <a:gd name="connsiteY4" fmla="*/ 2002631 h 2002631"/>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34305 h 534305"/>
              <a:gd name="connsiteX1" fmla="*/ 754045 w 3352800"/>
              <a:gd name="connsiteY1" fmla="*/ 0 h 534305"/>
              <a:gd name="connsiteX2" fmla="*/ 3352800 w 3352800"/>
              <a:gd name="connsiteY2" fmla="*/ 7687 h 534305"/>
              <a:gd name="connsiteX3" fmla="*/ 3352800 w 3352800"/>
              <a:gd name="connsiteY3" fmla="*/ 534305 h 534305"/>
              <a:gd name="connsiteX4" fmla="*/ 0 w 3352800"/>
              <a:gd name="connsiteY4" fmla="*/ 534305 h 534305"/>
              <a:gd name="connsiteX0" fmla="*/ 0 w 3352800"/>
              <a:gd name="connsiteY0" fmla="*/ 526618 h 526618"/>
              <a:gd name="connsiteX1" fmla="*/ 980611 w 3352800"/>
              <a:gd name="connsiteY1" fmla="*/ 9368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6888 h 526888"/>
              <a:gd name="connsiteX1" fmla="*/ 744735 w 3352800"/>
              <a:gd name="connsiteY1" fmla="*/ 0 h 526888"/>
              <a:gd name="connsiteX2" fmla="*/ 3352800 w 3352800"/>
              <a:gd name="connsiteY2" fmla="*/ 270 h 526888"/>
              <a:gd name="connsiteX3" fmla="*/ 3352800 w 3352800"/>
              <a:gd name="connsiteY3" fmla="*/ 526888 h 526888"/>
              <a:gd name="connsiteX4" fmla="*/ 0 w 3352800"/>
              <a:gd name="connsiteY4" fmla="*/ 526888 h 526888"/>
              <a:gd name="connsiteX0" fmla="*/ 0 w 3352800"/>
              <a:gd name="connsiteY0" fmla="*/ 526618 h 526618"/>
              <a:gd name="connsiteX1" fmla="*/ 811948 w 3352800"/>
              <a:gd name="connsiteY1" fmla="*/ 60921 h 526618"/>
              <a:gd name="connsiteX2" fmla="*/ 3352800 w 3352800"/>
              <a:gd name="connsiteY2" fmla="*/ 0 h 526618"/>
              <a:gd name="connsiteX3" fmla="*/ 3352800 w 3352800"/>
              <a:gd name="connsiteY3" fmla="*/ 526618 h 526618"/>
              <a:gd name="connsiteX4" fmla="*/ 0 w 3352800"/>
              <a:gd name="connsiteY4" fmla="*/ 526618 h 526618"/>
              <a:gd name="connsiteX0" fmla="*/ 0 w 3352800"/>
              <a:gd name="connsiteY0" fmla="*/ 527584 h 527584"/>
              <a:gd name="connsiteX1" fmla="*/ 751718 w 3352800"/>
              <a:gd name="connsiteY1" fmla="*/ 0 h 527584"/>
              <a:gd name="connsiteX2" fmla="*/ 3352800 w 3352800"/>
              <a:gd name="connsiteY2" fmla="*/ 966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241069 w 3352800"/>
              <a:gd name="connsiteY2" fmla="*/ 94144 h 527584"/>
              <a:gd name="connsiteX3" fmla="*/ 3352800 w 3352800"/>
              <a:gd name="connsiteY3" fmla="*/ 527584 h 527584"/>
              <a:gd name="connsiteX4" fmla="*/ 0 w 3352800"/>
              <a:gd name="connsiteY4" fmla="*/ 527584 h 527584"/>
              <a:gd name="connsiteX0" fmla="*/ 0 w 3352800"/>
              <a:gd name="connsiteY0" fmla="*/ 527584 h 527584"/>
              <a:gd name="connsiteX1" fmla="*/ 751718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0 w 3352800"/>
              <a:gd name="connsiteY0" fmla="*/ 527313 h 527313"/>
              <a:gd name="connsiteX1" fmla="*/ 900984 w 3352800"/>
              <a:gd name="connsiteY1" fmla="*/ 97774 h 527313"/>
              <a:gd name="connsiteX2" fmla="*/ 3352800 w 3352800"/>
              <a:gd name="connsiteY2" fmla="*/ 0 h 527313"/>
              <a:gd name="connsiteX3" fmla="*/ 3352800 w 3352800"/>
              <a:gd name="connsiteY3" fmla="*/ 527313 h 527313"/>
              <a:gd name="connsiteX4" fmla="*/ 0 w 3352800"/>
              <a:gd name="connsiteY4" fmla="*/ 527313 h 527313"/>
              <a:gd name="connsiteX0" fmla="*/ 0 w 3352800"/>
              <a:gd name="connsiteY0" fmla="*/ 527584 h 527584"/>
              <a:gd name="connsiteX1" fmla="*/ 748227 w 3352800"/>
              <a:gd name="connsiteY1" fmla="*/ 0 h 527584"/>
              <a:gd name="connsiteX2" fmla="*/ 3352800 w 3352800"/>
              <a:gd name="connsiteY2" fmla="*/ 271 h 527584"/>
              <a:gd name="connsiteX3" fmla="*/ 3352800 w 3352800"/>
              <a:gd name="connsiteY3" fmla="*/ 527584 h 527584"/>
              <a:gd name="connsiteX4" fmla="*/ 0 w 3352800"/>
              <a:gd name="connsiteY4" fmla="*/ 527584 h 527584"/>
              <a:gd name="connsiteX0" fmla="*/ 5110 w 2604573"/>
              <a:gd name="connsiteY0" fmla="*/ 534324 h 534324"/>
              <a:gd name="connsiteX1" fmla="*/ 0 w 2604573"/>
              <a:gd name="connsiteY1" fmla="*/ 0 h 534324"/>
              <a:gd name="connsiteX2" fmla="*/ 2604573 w 2604573"/>
              <a:gd name="connsiteY2" fmla="*/ 271 h 534324"/>
              <a:gd name="connsiteX3" fmla="*/ 2604573 w 2604573"/>
              <a:gd name="connsiteY3" fmla="*/ 527584 h 534324"/>
              <a:gd name="connsiteX4" fmla="*/ 5110 w 2604573"/>
              <a:gd name="connsiteY4" fmla="*/ 534324 h 534324"/>
              <a:gd name="connsiteX0" fmla="*/ 5110 w 2604573"/>
              <a:gd name="connsiteY0" fmla="*/ 527583 h 527584"/>
              <a:gd name="connsiteX1" fmla="*/ 0 w 2604573"/>
              <a:gd name="connsiteY1" fmla="*/ 0 h 527584"/>
              <a:gd name="connsiteX2" fmla="*/ 2604573 w 2604573"/>
              <a:gd name="connsiteY2" fmla="*/ 271 h 527584"/>
              <a:gd name="connsiteX3" fmla="*/ 2604573 w 2604573"/>
              <a:gd name="connsiteY3" fmla="*/ 527584 h 527584"/>
              <a:gd name="connsiteX4" fmla="*/ 5110 w 2604573"/>
              <a:gd name="connsiteY4" fmla="*/ 527583 h 527584"/>
              <a:gd name="connsiteX0" fmla="*/ 3558 w 2604573"/>
              <a:gd name="connsiteY0" fmla="*/ 525111 h 527584"/>
              <a:gd name="connsiteX1" fmla="*/ 0 w 2604573"/>
              <a:gd name="connsiteY1" fmla="*/ 0 h 527584"/>
              <a:gd name="connsiteX2" fmla="*/ 2604573 w 2604573"/>
              <a:gd name="connsiteY2" fmla="*/ 271 h 527584"/>
              <a:gd name="connsiteX3" fmla="*/ 2604573 w 2604573"/>
              <a:gd name="connsiteY3" fmla="*/ 527584 h 527584"/>
              <a:gd name="connsiteX4" fmla="*/ 3558 w 2604573"/>
              <a:gd name="connsiteY4" fmla="*/ 525111 h 527584"/>
              <a:gd name="connsiteX0" fmla="*/ 2066 w 2604573"/>
              <a:gd name="connsiteY0" fmla="*/ 441081 h 527584"/>
              <a:gd name="connsiteX1" fmla="*/ 0 w 2604573"/>
              <a:gd name="connsiteY1" fmla="*/ 0 h 527584"/>
              <a:gd name="connsiteX2" fmla="*/ 2604573 w 2604573"/>
              <a:gd name="connsiteY2" fmla="*/ 271 h 527584"/>
              <a:gd name="connsiteX3" fmla="*/ 2604573 w 2604573"/>
              <a:gd name="connsiteY3" fmla="*/ 527584 h 527584"/>
              <a:gd name="connsiteX4" fmla="*/ 2066 w 2604573"/>
              <a:gd name="connsiteY4" fmla="*/ 441081 h 527584"/>
              <a:gd name="connsiteX0" fmla="*/ 2066 w 2604573"/>
              <a:gd name="connsiteY0" fmla="*/ 527583 h 527584"/>
              <a:gd name="connsiteX1" fmla="*/ 0 w 2604573"/>
              <a:gd name="connsiteY1" fmla="*/ 0 h 527584"/>
              <a:gd name="connsiteX2" fmla="*/ 2604573 w 2604573"/>
              <a:gd name="connsiteY2" fmla="*/ 271 h 527584"/>
              <a:gd name="connsiteX3" fmla="*/ 2604573 w 2604573"/>
              <a:gd name="connsiteY3" fmla="*/ 527584 h 527584"/>
              <a:gd name="connsiteX4" fmla="*/ 2066 w 2604573"/>
              <a:gd name="connsiteY4" fmla="*/ 527583 h 527584"/>
              <a:gd name="connsiteX0" fmla="*/ 405 w 2605895"/>
              <a:gd name="connsiteY0" fmla="*/ 527583 h 527584"/>
              <a:gd name="connsiteX1" fmla="*/ 1322 w 2605895"/>
              <a:gd name="connsiteY1" fmla="*/ 0 h 527584"/>
              <a:gd name="connsiteX2" fmla="*/ 2605895 w 2605895"/>
              <a:gd name="connsiteY2" fmla="*/ 271 h 527584"/>
              <a:gd name="connsiteX3" fmla="*/ 2605895 w 2605895"/>
              <a:gd name="connsiteY3" fmla="*/ 527584 h 527584"/>
              <a:gd name="connsiteX4" fmla="*/ 405 w 2605895"/>
              <a:gd name="connsiteY4" fmla="*/ 527583 h 527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05895" h="527584">
                <a:moveTo>
                  <a:pt x="405" y="527583"/>
                </a:moveTo>
                <a:cubicBezTo>
                  <a:pt x="-1298" y="349475"/>
                  <a:pt x="3025" y="178108"/>
                  <a:pt x="1322" y="0"/>
                </a:cubicBezTo>
                <a:lnTo>
                  <a:pt x="2605895" y="271"/>
                </a:lnTo>
                <a:lnTo>
                  <a:pt x="2605895" y="527584"/>
                </a:lnTo>
                <a:lnTo>
                  <a:pt x="405" y="527583"/>
                </a:lnTo>
                <a:close/>
              </a:path>
            </a:pathLst>
          </a:custGeom>
          <a:solidFill>
            <a:srgbClr val="C8E4E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22960" y="365760"/>
            <a:ext cx="7520940" cy="54864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2960" y="1100628"/>
            <a:ext cx="7520940" cy="3579849"/>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382000" y="6050280"/>
            <a:ext cx="502920" cy="502920"/>
          </a:xfrm>
          <a:prstGeom prst="ellipse">
            <a:avLst/>
          </a:prstGeom>
          <a:ln w="19050">
            <a:solidFill>
              <a:srgbClr val="FFFFFF"/>
            </a:solidFill>
          </a:ln>
        </p:spPr>
        <p:txBody>
          <a:bodyPr vert="horz" lIns="9144" tIns="9144" rIns="9144" bIns="9144" rtlCol="0" anchor="ctr">
            <a:normAutofit/>
          </a:bodyPr>
          <a:lstStyle>
            <a:lvl1pPr algn="ctr">
              <a:defRPr sz="1650">
                <a:solidFill>
                  <a:srgbClr val="5BAFD1"/>
                </a:solidFill>
              </a:defRPr>
            </a:lvl1pPr>
          </a:lstStyle>
          <a:p>
            <a:fld id="{91B3F590-BFE6-423D-867F-875EDAFBE285}" type="slidenum">
              <a:rPr lang="en-US" smtClean="0"/>
              <a:pPr/>
              <a:t>‹#›</a:t>
            </a:fld>
            <a:endParaRPr lang="en-US" dirty="0"/>
          </a:p>
        </p:txBody>
      </p:sp>
      <p:pic>
        <p:nvPicPr>
          <p:cNvPr id="4" name="Picture 3" descr="EPD Logo_FINAL_cs4_map.jpg"/>
          <p:cNvPicPr>
            <a:picLocks noChangeAspect="1"/>
          </p:cNvPicPr>
          <p:nvPr/>
        </p:nvPicPr>
        <p:blipFill rotWithShape="1">
          <a:blip r:embed="rId8" cstate="print">
            <a:extLst>
              <a:ext uri="{28A0092B-C50C-407E-A947-70E740481C1C}">
                <a14:useLocalDpi xmlns:a14="http://schemas.microsoft.com/office/drawing/2010/main" val="0"/>
              </a:ext>
            </a:extLst>
          </a:blip>
          <a:srcRect l="32407"/>
          <a:stretch/>
        </p:blipFill>
        <p:spPr>
          <a:xfrm>
            <a:off x="143932" y="304800"/>
            <a:ext cx="618067" cy="617415"/>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Lst>
  <p:timing>
    <p:tnLst>
      <p:par>
        <p:cTn id="1" dur="indefinite" restart="never" nodeType="tmRoot"/>
      </p:par>
    </p:tnLst>
  </p:timing>
  <p:hf hdr="0" ftr="0" dt="0"/>
  <p:txStyles>
    <p:titleStyle>
      <a:lvl1pPr algn="l" defTabSz="914400" rtl="0" eaLnBrk="1" latinLnBrk="0" hangingPunct="1">
        <a:spcBef>
          <a:spcPct val="0"/>
        </a:spcBef>
        <a:buNone/>
        <a:defRPr sz="2800" kern="1200" cap="all" baseline="0">
          <a:solidFill>
            <a:schemeClr val="tx1"/>
          </a:solidFill>
          <a:latin typeface="+mj-lt"/>
          <a:ea typeface="+mj-ea"/>
          <a:cs typeface="+mj-cs"/>
        </a:defRPr>
      </a:lvl1pPr>
    </p:titleStyle>
    <p:body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rgbClr val="5BAFD1"/>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15474" y="4705684"/>
            <a:ext cx="184666" cy="369332"/>
          </a:xfrm>
          <a:prstGeom prst="rect">
            <a:avLst/>
          </a:prstGeom>
          <a:noFill/>
        </p:spPr>
        <p:txBody>
          <a:bodyPr wrap="none" rtlCol="0">
            <a:spAutoFit/>
          </a:bodyPr>
          <a:lstStyle/>
          <a:p>
            <a:endParaRPr lang="en-US" dirty="0"/>
          </a:p>
        </p:txBody>
      </p:sp>
      <p:sp>
        <p:nvSpPr>
          <p:cNvPr id="4" name="TextBox 3"/>
          <p:cNvSpPr txBox="1"/>
          <p:nvPr/>
        </p:nvSpPr>
        <p:spPr>
          <a:xfrm>
            <a:off x="87879" y="2133600"/>
            <a:ext cx="7086600" cy="2215991"/>
          </a:xfrm>
          <a:prstGeom prst="rect">
            <a:avLst/>
          </a:prstGeom>
          <a:noFill/>
        </p:spPr>
        <p:txBody>
          <a:bodyPr wrap="square" rtlCol="0">
            <a:spAutoFit/>
          </a:bodyPr>
          <a:lstStyle/>
          <a:p>
            <a:pPr algn="ctr"/>
            <a:r>
              <a:rPr lang="en-US" sz="4600" b="1" dirty="0" smtClean="0">
                <a:solidFill>
                  <a:schemeClr val="bg1"/>
                </a:solidFill>
                <a:latin typeface="Times New Roman" panose="02020603050405020304" pitchFamily="18" charset="0"/>
                <a:cs typeface="Times New Roman" panose="02020603050405020304" pitchFamily="18" charset="0"/>
              </a:rPr>
              <a:t>Georgia’s Initial Work with Surrogates for County NR Emission Allocations </a:t>
            </a:r>
            <a:endParaRPr lang="en-US" sz="4600" b="1" dirty="0">
              <a:solidFill>
                <a:schemeClr val="bg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75452" y="4751898"/>
            <a:ext cx="4572000" cy="646331"/>
          </a:xfrm>
          <a:prstGeom prst="rect">
            <a:avLst/>
          </a:prstGeom>
          <a:noFill/>
        </p:spPr>
        <p:txBody>
          <a:bodyPr wrap="square" rtlCol="0">
            <a:spAutoFit/>
          </a:bodyPr>
          <a:lstStyle/>
          <a:p>
            <a:pPr algn="l"/>
            <a:r>
              <a:rPr lang="en-US" b="1" dirty="0" smtClean="0">
                <a:solidFill>
                  <a:schemeClr val="tx1"/>
                </a:solidFill>
                <a:latin typeface="Times New Roman" panose="02020603050405020304" pitchFamily="18" charset="0"/>
                <a:cs typeface="Times New Roman" panose="02020603050405020304" pitchFamily="18" charset="0"/>
              </a:rPr>
              <a:t>Gil Grodzinsky,</a:t>
            </a:r>
          </a:p>
          <a:p>
            <a:pPr algn="l"/>
            <a:r>
              <a:rPr lang="en-US" dirty="0" smtClean="0">
                <a:solidFill>
                  <a:schemeClr val="tx1"/>
                </a:solidFill>
                <a:latin typeface="Times New Roman" panose="02020603050405020304" pitchFamily="18" charset="0"/>
                <a:cs typeface="Times New Roman" panose="02020603050405020304" pitchFamily="18" charset="0"/>
              </a:rPr>
              <a:t>Georgia EPD - Air Protection Branch</a:t>
            </a:r>
          </a:p>
        </p:txBody>
      </p:sp>
      <p:sp>
        <p:nvSpPr>
          <p:cNvPr id="7" name="TextBox 6"/>
          <p:cNvSpPr txBox="1"/>
          <p:nvPr/>
        </p:nvSpPr>
        <p:spPr>
          <a:xfrm>
            <a:off x="4174958" y="4759919"/>
            <a:ext cx="4760897" cy="646331"/>
          </a:xfrm>
          <a:prstGeom prst="rect">
            <a:avLst/>
          </a:prstGeom>
          <a:noFill/>
        </p:spPr>
        <p:txBody>
          <a:bodyPr wrap="square" rtlCol="0">
            <a:spAutoFit/>
          </a:bodyPr>
          <a:lstStyle/>
          <a:p>
            <a:pPr algn="ctr"/>
            <a:r>
              <a:rPr lang="en-US" b="1" dirty="0" smtClean="0">
                <a:latin typeface="Times New Roman" panose="02020603050405020304" pitchFamily="18" charset="0"/>
                <a:cs typeface="Times New Roman" panose="02020603050405020304" pitchFamily="18" charset="0"/>
              </a:rPr>
              <a:t>2016 </a:t>
            </a:r>
            <a:r>
              <a:rPr lang="en-US" b="1" dirty="0" err="1" smtClean="0">
                <a:latin typeface="Times New Roman" panose="02020603050405020304" pitchFamily="18" charset="0"/>
                <a:cs typeface="Times New Roman" panose="02020603050405020304" pitchFamily="18" charset="0"/>
              </a:rPr>
              <a:t>Nonroad</a:t>
            </a:r>
            <a:r>
              <a:rPr lang="en-US" b="1" dirty="0" smtClean="0">
                <a:latin typeface="Times New Roman" panose="02020603050405020304" pitchFamily="18" charset="0"/>
                <a:cs typeface="Times New Roman" panose="02020603050405020304" pitchFamily="18" charset="0"/>
              </a:rPr>
              <a:t> Collaborative Work Group</a:t>
            </a:r>
          </a:p>
          <a:p>
            <a:pPr algn="ctr"/>
            <a:r>
              <a:rPr lang="en-US" sz="1800" b="1" kern="1200" dirty="0" smtClean="0">
                <a:solidFill>
                  <a:schemeClr val="tx1"/>
                </a:solidFill>
                <a:latin typeface="Times New Roman" panose="02020603050405020304" pitchFamily="18" charset="0"/>
                <a:cs typeface="Times New Roman" panose="02020603050405020304" pitchFamily="18" charset="0"/>
              </a:rPr>
              <a:t>July 26, 2018</a:t>
            </a:r>
            <a:endParaRPr lang="en-US" sz="1800" b="0" kern="1200" dirty="0" smtClean="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4480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10</a:t>
            </a:fld>
            <a:endParaRPr lang="en-US" dirty="0"/>
          </a:p>
        </p:txBody>
      </p:sp>
      <p:sp>
        <p:nvSpPr>
          <p:cNvPr id="6" name="Rectangle 2"/>
          <p:cNvSpPr>
            <a:spLocks noGrp="1" noChangeArrowheads="1"/>
          </p:cNvSpPr>
          <p:nvPr>
            <p:ph type="title"/>
          </p:nvPr>
        </p:nvSpPr>
        <p:spPr>
          <a:xfrm>
            <a:off x="457200" y="152400"/>
            <a:ext cx="8305800" cy="838200"/>
          </a:xfrm>
        </p:spPr>
        <p:txBody>
          <a:bodyPr/>
          <a:lstStyle/>
          <a:p>
            <a:pPr algn="ctr"/>
            <a:r>
              <a:rPr lang="en-US" sz="3400" dirty="0">
                <a:latin typeface="Times New Roman" panose="02020603050405020304" pitchFamily="18" charset="0"/>
                <a:cs typeface="Times New Roman" panose="02020603050405020304" pitchFamily="18" charset="0"/>
              </a:rPr>
              <a:t>MOVES default </a:t>
            </a:r>
            <a:r>
              <a:rPr lang="en-US" sz="3400" dirty="0" smtClean="0">
                <a:latin typeface="Times New Roman" panose="02020603050405020304" pitchFamily="18" charset="0"/>
                <a:cs typeface="Times New Roman" panose="02020603050405020304" pitchFamily="18" charset="0"/>
              </a:rPr>
              <a:t>database-</a:t>
            </a:r>
            <a:r>
              <a:rPr lang="en-US" sz="3600" cap="none" dirty="0" err="1" smtClean="0">
                <a:latin typeface="Times New Roman" panose="02020603050405020304" pitchFamily="18" charset="0"/>
                <a:cs typeface="Times New Roman" panose="02020603050405020304" pitchFamily="18" charset="0"/>
              </a:rPr>
              <a:t>nrequipmenttype</a:t>
            </a:r>
            <a:endParaRPr lang="en-US" altLang="en-US" sz="3600" cap="none"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63" y="1143000"/>
            <a:ext cx="8674100"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35217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11</a:t>
            </a:fld>
            <a:endParaRPr lang="en-US" dirty="0"/>
          </a:p>
        </p:txBody>
      </p:sp>
      <p:sp>
        <p:nvSpPr>
          <p:cNvPr id="6" name="Rectangle 2"/>
          <p:cNvSpPr>
            <a:spLocks noGrp="1" noChangeArrowheads="1"/>
          </p:cNvSpPr>
          <p:nvPr>
            <p:ph type="title"/>
          </p:nvPr>
        </p:nvSpPr>
        <p:spPr>
          <a:xfrm>
            <a:off x="457200" y="152400"/>
            <a:ext cx="8160659" cy="838200"/>
          </a:xfrm>
        </p:spPr>
        <p:txBody>
          <a:bodyPr/>
          <a:lstStyle/>
          <a:p>
            <a:pPr algn="ctr"/>
            <a:r>
              <a:rPr lang="en-US" sz="3400" dirty="0">
                <a:latin typeface="Times New Roman" panose="02020603050405020304" pitchFamily="18" charset="0"/>
                <a:cs typeface="Times New Roman" panose="02020603050405020304" pitchFamily="18" charset="0"/>
              </a:rPr>
              <a:t>MOVES default </a:t>
            </a:r>
            <a:r>
              <a:rPr lang="en-US" sz="3400" dirty="0" smtClean="0">
                <a:latin typeface="Times New Roman" panose="02020603050405020304" pitchFamily="18" charset="0"/>
                <a:cs typeface="Times New Roman" panose="02020603050405020304" pitchFamily="18" charset="0"/>
              </a:rPr>
              <a:t>database-</a:t>
            </a:r>
            <a:r>
              <a:rPr lang="en-US" sz="3600" cap="none" dirty="0" err="1" smtClean="0">
                <a:latin typeface="Times New Roman" panose="02020603050405020304" pitchFamily="18" charset="0"/>
                <a:cs typeface="Times New Roman" panose="02020603050405020304" pitchFamily="18" charset="0"/>
              </a:rPr>
              <a:t>nrsurrogate</a:t>
            </a:r>
            <a:endParaRPr lang="en-US" altLang="en-US" sz="3600" cap="none"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262" y="1219200"/>
            <a:ext cx="8695044" cy="488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9951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12</a:t>
            </a:fld>
            <a:endParaRPr lang="en-US" dirty="0"/>
          </a:p>
        </p:txBody>
      </p:sp>
      <p:sp>
        <p:nvSpPr>
          <p:cNvPr id="6" name="Rectangle 2"/>
          <p:cNvSpPr>
            <a:spLocks noGrp="1" noChangeArrowheads="1"/>
          </p:cNvSpPr>
          <p:nvPr>
            <p:ph type="title"/>
          </p:nvPr>
        </p:nvSpPr>
        <p:spPr>
          <a:xfrm>
            <a:off x="457200" y="152400"/>
            <a:ext cx="8305800" cy="838200"/>
          </a:xfrm>
        </p:spPr>
        <p:txBody>
          <a:bodyPr/>
          <a:lstStyle/>
          <a:p>
            <a:pPr algn="ctr"/>
            <a:r>
              <a:rPr lang="en-US" sz="3400" dirty="0">
                <a:latin typeface="Times New Roman" panose="02020603050405020304" pitchFamily="18" charset="0"/>
                <a:cs typeface="Times New Roman" panose="02020603050405020304" pitchFamily="18" charset="0"/>
              </a:rPr>
              <a:t>MOVES default </a:t>
            </a:r>
            <a:r>
              <a:rPr lang="en-US" sz="3400" dirty="0" smtClean="0">
                <a:latin typeface="Times New Roman" panose="02020603050405020304" pitchFamily="18" charset="0"/>
                <a:cs typeface="Times New Roman" panose="02020603050405020304" pitchFamily="18" charset="0"/>
              </a:rPr>
              <a:t>database-</a:t>
            </a:r>
            <a:r>
              <a:rPr lang="en-US" sz="3600" cap="none" dirty="0" err="1" smtClean="0">
                <a:latin typeface="Times New Roman" panose="02020603050405020304" pitchFamily="18" charset="0"/>
                <a:cs typeface="Times New Roman" panose="02020603050405020304" pitchFamily="18" charset="0"/>
              </a:rPr>
              <a:t>nrgrowthpattern</a:t>
            </a:r>
            <a:endParaRPr lang="en-US" altLang="en-US" sz="3600" cap="none"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2040" y="1143000"/>
            <a:ext cx="8395494" cy="4720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19306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13</a:t>
            </a:fld>
            <a:endParaRPr lang="en-US" dirty="0"/>
          </a:p>
        </p:txBody>
      </p:sp>
      <p:sp>
        <p:nvSpPr>
          <p:cNvPr id="6" name="Rectangle 2"/>
          <p:cNvSpPr>
            <a:spLocks noGrp="1" noChangeArrowheads="1"/>
          </p:cNvSpPr>
          <p:nvPr>
            <p:ph type="title"/>
          </p:nvPr>
        </p:nvSpPr>
        <p:spPr>
          <a:xfrm>
            <a:off x="-275771" y="152400"/>
            <a:ext cx="9448800" cy="1066800"/>
          </a:xfrm>
        </p:spPr>
        <p:txBody>
          <a:bodyPr/>
          <a:lstStyle/>
          <a:p>
            <a:pPr algn="ctr"/>
            <a:r>
              <a:rPr lang="en-US" sz="3400" dirty="0">
                <a:latin typeface="Times New Roman" panose="02020603050405020304" pitchFamily="18" charset="0"/>
                <a:cs typeface="Times New Roman" panose="02020603050405020304" pitchFamily="18" charset="0"/>
              </a:rPr>
              <a:t>MOVES default </a:t>
            </a:r>
            <a:r>
              <a:rPr lang="en-US" sz="3400" dirty="0" smtClean="0">
                <a:latin typeface="Times New Roman" panose="02020603050405020304" pitchFamily="18" charset="0"/>
                <a:cs typeface="Times New Roman" panose="02020603050405020304" pitchFamily="18" charset="0"/>
              </a:rPr>
              <a:t>database-   </a:t>
            </a:r>
            <a:br>
              <a:rPr lang="en-US" sz="3400" dirty="0" smtClean="0">
                <a:latin typeface="Times New Roman" panose="02020603050405020304" pitchFamily="18" charset="0"/>
                <a:cs typeface="Times New Roman" panose="02020603050405020304" pitchFamily="18" charset="0"/>
              </a:rPr>
            </a:br>
            <a:r>
              <a:rPr lang="en-US" sz="3400" dirty="0" smtClean="0">
                <a:latin typeface="Times New Roman" panose="02020603050405020304" pitchFamily="18" charset="0"/>
                <a:cs typeface="Times New Roman" panose="02020603050405020304" pitchFamily="18" charset="0"/>
              </a:rPr>
              <a:t>      </a:t>
            </a:r>
            <a:r>
              <a:rPr lang="en-US" sz="3200" cap="none" dirty="0" err="1" smtClean="0">
                <a:latin typeface="Times New Roman" panose="02020603050405020304" pitchFamily="18" charset="0"/>
                <a:cs typeface="Times New Roman" panose="02020603050405020304" pitchFamily="18" charset="0"/>
              </a:rPr>
              <a:t>nrstatesurrogate</a:t>
            </a:r>
            <a:r>
              <a:rPr lang="en-US" sz="3200" cap="none" dirty="0" smtClean="0">
                <a:latin typeface="Times New Roman" panose="02020603050405020304" pitchFamily="18" charset="0"/>
                <a:cs typeface="Times New Roman" panose="02020603050405020304" pitchFamily="18" charset="0"/>
              </a:rPr>
              <a:t> (final product when we’re done)</a:t>
            </a:r>
            <a:endParaRPr lang="en-US" altLang="en-US" sz="3200" cap="non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459619" cy="4662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340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14</a:t>
            </a:fld>
            <a:endParaRPr lang="en-US" dirty="0"/>
          </a:p>
        </p:txBody>
      </p:sp>
      <p:sp>
        <p:nvSpPr>
          <p:cNvPr id="6" name="Rectangle 2"/>
          <p:cNvSpPr>
            <a:spLocks noGrp="1" noChangeArrowheads="1"/>
          </p:cNvSpPr>
          <p:nvPr>
            <p:ph type="title"/>
          </p:nvPr>
        </p:nvSpPr>
        <p:spPr>
          <a:xfrm>
            <a:off x="52141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installation: …MOVES2014a\NONROAD\NR08a\DATA\ALLOCATE</a:t>
            </a:r>
            <a:endParaRPr lang="en-US" altLang="en-US" sz="2400"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3165" y="1219200"/>
            <a:ext cx="8077200"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9027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15</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Population (LIMITED USE)</a:t>
            </a:r>
            <a:endParaRPr lang="en-US" altLang="en-US" sz="2400"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0971" y="1219200"/>
            <a:ext cx="8016240"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38068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16</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Population (LIMITED USE)</a:t>
            </a:r>
            <a:endParaRPr lang="en-US" altLang="en-US" sz="2400"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52500"/>
            <a:ext cx="8084459" cy="505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01972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17</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Manufacturing</a:t>
            </a:r>
            <a:endParaRPr lang="en-US" altLang="en-US" sz="2400"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071" y="1025461"/>
            <a:ext cx="8018417" cy="50115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93293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18</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MANUFACTURING</a:t>
            </a:r>
            <a:endParaRPr lang="en-US" altLang="en-US" sz="2400" dirty="0"/>
          </a:p>
        </p:txBody>
      </p:sp>
      <p:pic>
        <p:nvPicPr>
          <p:cNvPr id="1433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553" y="1066800"/>
            <a:ext cx="8311753" cy="46730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41732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19</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MANUFACTURING</a:t>
            </a:r>
            <a:endParaRPr lang="en-US" altLang="en-US" sz="2400" dirty="0"/>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651" y="1146629"/>
            <a:ext cx="8431767" cy="4740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25759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28074" y="685800"/>
            <a:ext cx="8764651" cy="5410200"/>
          </a:xfrm>
        </p:spPr>
        <p:txBody>
          <a:bodyPr>
            <a:normAutofit fontScale="77500" lnSpcReduction="20000"/>
          </a:bodyPr>
          <a:lstStyle/>
          <a:p>
            <a:pPr marL="457200" indent="-457200">
              <a:lnSpc>
                <a:spcPct val="90000"/>
              </a:lnSpc>
              <a:buFont typeface="Arial" panose="020B0604020202020204" pitchFamily="34" charset="0"/>
              <a:buChar char="•"/>
            </a:pPr>
            <a:endParaRPr lang="en-US" altLang="en-US" sz="3000" dirty="0">
              <a:cs typeface="Calibri" panose="020F0502020204030204" pitchFamily="34" charset="0"/>
            </a:endParaRPr>
          </a:p>
          <a:p>
            <a:pPr marL="746125" lvl="3" indent="-279400"/>
            <a:r>
              <a:rPr lang="en-US" sz="3400" dirty="0">
                <a:latin typeface="Times New Roman" panose="02020603050405020304" pitchFamily="18" charset="0"/>
                <a:cs typeface="Times New Roman" panose="02020603050405020304" pitchFamily="18" charset="0"/>
              </a:rPr>
              <a:t>“Geographic Allocation of </a:t>
            </a:r>
            <a:r>
              <a:rPr lang="en-US" sz="3400" dirty="0" err="1">
                <a:latin typeface="Times New Roman" panose="02020603050405020304" pitchFamily="18" charset="0"/>
                <a:cs typeface="Times New Roman" panose="02020603050405020304" pitchFamily="18" charset="0"/>
              </a:rPr>
              <a:t>Nonroad</a:t>
            </a:r>
            <a:r>
              <a:rPr lang="en-US" sz="3400" dirty="0">
                <a:latin typeface="Times New Roman" panose="02020603050405020304" pitchFamily="18" charset="0"/>
                <a:cs typeface="Times New Roman" panose="02020603050405020304" pitchFamily="18" charset="0"/>
              </a:rPr>
              <a:t> Engine Population Data to the State and County Level”, published in </a:t>
            </a:r>
            <a:r>
              <a:rPr lang="en-US" sz="3400" dirty="0" smtClean="0">
                <a:latin typeface="Times New Roman" panose="02020603050405020304" pitchFamily="18" charset="0"/>
                <a:cs typeface="Times New Roman" panose="02020603050405020304" pitchFamily="18" charset="0"/>
              </a:rPr>
              <a:t>2005 </a:t>
            </a:r>
            <a:r>
              <a:rPr lang="en-US" sz="1500" dirty="0">
                <a:latin typeface="Times New Roman" panose="02020603050405020304" pitchFamily="18" charset="0"/>
                <a:cs typeface="Times New Roman" panose="02020603050405020304" pitchFamily="18" charset="0"/>
              </a:rPr>
              <a:t>https://nepis.epa.gov/Exe/ZyNET.exe/P1004LDX.txt?ZyActionD=ZyDocument&amp;Client=EPA&amp;Index=2000%20Thru%202005&amp;Docs=&amp;Query=%28Lawn%20Garden%29%20OR%20FNAME%3D%22P1004LDX.txt%22%20AND%20FNAME%3D%22P1004LDX.txt%22&amp;Time=&amp;EndTime=&amp;SearchMethod=1&amp;TocRestrict=n&amp;Toc=&amp;TocEntry=&amp;QField=&amp;QFieldYear=&amp;QFieldMonth=&amp;QFieldDay=&amp;UseQField=&amp;IntQFieldOp=0&amp;ExtQFieldOp=0&amp;XmlQuery=&amp;File=D%3A%5CZYFILES%5CINDEX%20DATA%5C00THRU05%5CTXT%5C00000021%5CP1004LDX.txt&amp;User=ANONYMOUS&amp;Password=anonymous&amp;SortMethod=h%7C-&amp;</a:t>
            </a:r>
            <a:r>
              <a:rPr lang="en-US" sz="1500" dirty="0" smtClean="0">
                <a:latin typeface="Times New Roman" panose="02020603050405020304" pitchFamily="18" charset="0"/>
                <a:cs typeface="Times New Roman" panose="02020603050405020304" pitchFamily="18" charset="0"/>
              </a:rPr>
              <a:t>MaximumDocuments=1&amp;FuzzyDegree=0&amp;ImageQuality=r75g8/r75g8/x150y150g16/i425&amp;Display=hpfr&amp;DefSeekPage=x&amp;SearchBack=ZyActionL&amp;Back=ZyActionS&amp;BackDesc=Results%20page&amp;MaximumPages=1&amp;ZyEntry=14&amp;slide </a:t>
            </a:r>
          </a:p>
          <a:p>
            <a:pPr marL="746125" lvl="3" indent="-279400"/>
            <a:endParaRPr lang="en-US" sz="1500" dirty="0" smtClean="0">
              <a:latin typeface="Times New Roman" panose="02020603050405020304" pitchFamily="18" charset="0"/>
              <a:cs typeface="Times New Roman" panose="02020603050405020304" pitchFamily="18" charset="0"/>
            </a:endParaRPr>
          </a:p>
          <a:p>
            <a:pPr marL="746125" lvl="3" indent="-279400"/>
            <a:r>
              <a:rPr lang="en-US" sz="3400" dirty="0" smtClean="0">
                <a:latin typeface="Times New Roman" panose="02020603050405020304" pitchFamily="18" charset="0"/>
                <a:cs typeface="Times New Roman" panose="02020603050405020304" pitchFamily="18" charset="0"/>
              </a:rPr>
              <a:t>MOVES default database (listing methodology and listing by county):  </a:t>
            </a:r>
            <a:r>
              <a:rPr lang="en-US" sz="3400" dirty="0" err="1" smtClean="0">
                <a:latin typeface="Times New Roman" panose="02020603050405020304" pitchFamily="18" charset="0"/>
                <a:cs typeface="Times New Roman" panose="02020603050405020304" pitchFamily="18" charset="0"/>
              </a:rPr>
              <a:t>nrsurrogate</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nrequipmenttype</a:t>
            </a:r>
            <a:r>
              <a:rPr lang="en-US" sz="3400" dirty="0" smtClean="0">
                <a:latin typeface="Times New Roman" panose="02020603050405020304" pitchFamily="18" charset="0"/>
                <a:cs typeface="Times New Roman" panose="02020603050405020304" pitchFamily="18" charset="0"/>
              </a:rPr>
              <a:t>, </a:t>
            </a:r>
            <a:r>
              <a:rPr lang="en-US" sz="3400" dirty="0" err="1" smtClean="0">
                <a:latin typeface="Times New Roman" panose="02020603050405020304" pitchFamily="18" charset="0"/>
                <a:cs typeface="Times New Roman" panose="02020603050405020304" pitchFamily="18" charset="0"/>
              </a:rPr>
              <a:t>nrgrowthpattern</a:t>
            </a:r>
            <a:r>
              <a:rPr lang="en-US" sz="3400" dirty="0" smtClean="0">
                <a:latin typeface="Times New Roman" panose="02020603050405020304" pitchFamily="18" charset="0"/>
                <a:cs typeface="Times New Roman" panose="02020603050405020304" pitchFamily="18" charset="0"/>
              </a:rPr>
              <a:t> tables (access by browser/workbench)</a:t>
            </a:r>
          </a:p>
          <a:p>
            <a:pPr marL="746125" lvl="3" indent="-279400"/>
            <a:endParaRPr lang="en-US" sz="3400" b="0" dirty="0" smtClean="0">
              <a:latin typeface="Times New Roman" panose="02020603050405020304" pitchFamily="18" charset="0"/>
              <a:cs typeface="Times New Roman" panose="02020603050405020304" pitchFamily="18" charset="0"/>
            </a:endParaRPr>
          </a:p>
          <a:p>
            <a:pPr marL="746125" lvl="3" indent="-279400"/>
            <a:r>
              <a:rPr lang="en-US" sz="3400" dirty="0" smtClean="0">
                <a:latin typeface="Times New Roman" panose="02020603050405020304" pitchFamily="18" charset="0"/>
                <a:cs typeface="Times New Roman" panose="02020603050405020304" pitchFamily="18" charset="0"/>
              </a:rPr>
              <a:t> Allocation files included in </a:t>
            </a:r>
            <a:r>
              <a:rPr lang="en-US" sz="3400" dirty="0">
                <a:latin typeface="Times New Roman" panose="02020603050405020304" pitchFamily="18" charset="0"/>
                <a:cs typeface="Times New Roman" panose="02020603050405020304" pitchFamily="18" charset="0"/>
              </a:rPr>
              <a:t>MOVES installation</a:t>
            </a:r>
            <a:r>
              <a:rPr lang="en-US" sz="3400" dirty="0" smtClean="0">
                <a:latin typeface="Times New Roman" panose="02020603050405020304" pitchFamily="18" charset="0"/>
                <a:cs typeface="Times New Roman" panose="02020603050405020304" pitchFamily="18" charset="0"/>
              </a:rPr>
              <a:t>: …MOVES2014a\NONROAD\NR08a\DATA\ALLOCATE</a:t>
            </a:r>
          </a:p>
          <a:p>
            <a:pPr marL="746125" lvl="3" indent="-279400"/>
            <a:endParaRPr lang="en-US" sz="3400" dirty="0" smtClean="0">
              <a:latin typeface="Times New Roman" panose="02020603050405020304" pitchFamily="18" charset="0"/>
              <a:cs typeface="Times New Roman" panose="02020603050405020304" pitchFamily="18" charset="0"/>
            </a:endParaRPr>
          </a:p>
          <a:p>
            <a:pPr marL="746125" lvl="3" indent="-279400"/>
            <a:r>
              <a:rPr lang="en-US" sz="3400" dirty="0" smtClean="0">
                <a:latin typeface="Times New Roman" panose="02020603050405020304" pitchFamily="18" charset="0"/>
                <a:cs typeface="Times New Roman" panose="02020603050405020304" pitchFamily="18" charset="0"/>
              </a:rPr>
              <a:t>Sources provided to this group</a:t>
            </a:r>
            <a:endParaRPr lang="en-US" sz="3400" dirty="0" smtClean="0">
              <a:latin typeface="Times New Roman" panose="02020603050405020304" pitchFamily="18" charset="0"/>
              <a:cs typeface="Times New Roman" panose="02020603050405020304" pitchFamily="18" charset="0"/>
            </a:endParaRPr>
          </a:p>
          <a:p>
            <a:pPr marL="466725" lvl="3" indent="0">
              <a:buNone/>
            </a:pPr>
            <a:endParaRPr lang="en-US" sz="3400" b="0" dirty="0">
              <a:latin typeface="Times New Roman" panose="02020603050405020304" pitchFamily="18" charset="0"/>
              <a:cs typeface="Times New Roman" panose="02020603050405020304" pitchFamily="18" charset="0"/>
            </a:endParaRPr>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2</a:t>
            </a:fld>
            <a:endParaRPr lang="en-US" dirty="0"/>
          </a:p>
        </p:txBody>
      </p:sp>
      <p:sp>
        <p:nvSpPr>
          <p:cNvPr id="6" name="Rectangle 2"/>
          <p:cNvSpPr>
            <a:spLocks noGrp="1" noChangeArrowheads="1"/>
          </p:cNvSpPr>
          <p:nvPr>
            <p:ph type="title"/>
          </p:nvPr>
        </p:nvSpPr>
        <p:spPr>
          <a:xfrm>
            <a:off x="862263" y="152400"/>
            <a:ext cx="8305800" cy="838200"/>
          </a:xfrm>
        </p:spPr>
        <p:txBody>
          <a:bodyPr/>
          <a:lstStyle/>
          <a:p>
            <a:pPr algn="ctr"/>
            <a:r>
              <a:rPr lang="en-US" altLang="en-US" sz="3400" b="1" dirty="0" smtClean="0">
                <a:latin typeface="Times New Roman" panose="02020603050405020304" pitchFamily="18" charset="0"/>
                <a:cs typeface="Times New Roman" panose="02020603050405020304" pitchFamily="18" charset="0"/>
              </a:rPr>
              <a:t>KEY FIRST SOURCES FOR APPROACH</a:t>
            </a:r>
            <a:endParaRPr lang="en-US" altLang="en-US" sz="3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87860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20</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COMMERCIAL</a:t>
            </a:r>
            <a:endParaRPr lang="en-US" altLang="en-US" sz="2400" dirty="0"/>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459" y="1066799"/>
            <a:ext cx="7981752" cy="4988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411761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21</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COMMERCIAL</a:t>
            </a:r>
            <a:endParaRPr lang="en-US" altLang="en-US" sz="2400"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392" y="990600"/>
            <a:ext cx="8173819" cy="510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36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22</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COMMERCIAL</a:t>
            </a:r>
            <a:endParaRPr lang="en-US" altLang="en-US" sz="24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844" y="1066800"/>
            <a:ext cx="7951272" cy="49695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5308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23</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Logging</a:t>
            </a:r>
            <a:endParaRPr lang="en-US" altLang="en-US" sz="2400"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91" y="1052286"/>
            <a:ext cx="804672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8966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24</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LOGGING</a:t>
            </a:r>
            <a:endParaRPr lang="en-US" altLang="en-US" sz="2400"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171" y="1026886"/>
            <a:ext cx="8321040" cy="5200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712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25</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LOGGING</a:t>
            </a:r>
            <a:endParaRPr lang="en-US" altLang="en-US" sz="2400" dirty="0"/>
          </a:p>
        </p:txBody>
      </p:sp>
      <p:pic>
        <p:nvPicPr>
          <p:cNvPr id="24578" name="Picture 2" descr="C:\Users\ggrodzinsky\Pictures\Screenshots\Screenshot (1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90600"/>
            <a:ext cx="8065211" cy="5040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9930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26</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LOGGING</a:t>
            </a:r>
            <a:endParaRPr lang="en-US" altLang="en-US" sz="2400" dirty="0"/>
          </a:p>
        </p:txBody>
      </p:sp>
      <p:pic>
        <p:nvPicPr>
          <p:cNvPr id="20483" name="Picture 3" descr="C:\Users\ggrodzinsky\Pictures\Screenshots\Screenshot (16).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723" y="1034989"/>
            <a:ext cx="8341459" cy="52134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647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27</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LOGGING</a:t>
            </a:r>
            <a:endParaRPr lang="en-US" altLang="en-US" sz="2400" dirty="0"/>
          </a:p>
        </p:txBody>
      </p:sp>
      <p:pic>
        <p:nvPicPr>
          <p:cNvPr id="25602" name="Picture 2" descr="C:\Users\ggrodzinsky\Pictures\Screenshots\Screenshot (17).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725" y="1108013"/>
            <a:ext cx="8382000" cy="523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2424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28</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AGRICULTURE</a:t>
            </a:r>
            <a:endParaRPr lang="en-US" altLang="en-US" sz="2400"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143000"/>
            <a:ext cx="8064963" cy="5040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64830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29</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AGRICULTURE</a:t>
            </a:r>
            <a:endParaRPr lang="en-US" altLang="en-US" sz="2400"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457" y="1219200"/>
            <a:ext cx="8441553" cy="4746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941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3</a:t>
            </a:fld>
            <a:endParaRPr lang="en-US" dirty="0"/>
          </a:p>
        </p:txBody>
      </p:sp>
      <p:sp>
        <p:nvSpPr>
          <p:cNvPr id="6" name="Rectangle 2"/>
          <p:cNvSpPr>
            <a:spLocks noGrp="1" noChangeArrowheads="1"/>
          </p:cNvSpPr>
          <p:nvPr>
            <p:ph type="title"/>
          </p:nvPr>
        </p:nvSpPr>
        <p:spPr>
          <a:xfrm>
            <a:off x="738784" y="152400"/>
            <a:ext cx="8305800" cy="838200"/>
          </a:xfrm>
        </p:spPr>
        <p:txBody>
          <a:bodyPr/>
          <a:lstStyle/>
          <a:p>
            <a:pPr algn="ctr"/>
            <a:r>
              <a:rPr lang="en-US" sz="3400" dirty="0" smtClean="0"/>
              <a:t> </a:t>
            </a:r>
            <a:r>
              <a:rPr lang="en-US" sz="2600" b="1" cap="none" dirty="0" smtClean="0">
                <a:solidFill>
                  <a:srgbClr val="000000"/>
                </a:solidFill>
                <a:latin typeface="Times New Roman" panose="02020603050405020304" pitchFamily="18" charset="0"/>
                <a:ea typeface="+mn-ea"/>
                <a:cs typeface="Times New Roman" panose="02020603050405020304" pitchFamily="18" charset="0"/>
              </a:rPr>
              <a:t>“</a:t>
            </a:r>
            <a:r>
              <a:rPr lang="en-US" sz="2600" b="1" cap="none" dirty="0">
                <a:solidFill>
                  <a:srgbClr val="000000"/>
                </a:solidFill>
                <a:latin typeface="Times New Roman" panose="02020603050405020304" pitchFamily="18" charset="0"/>
                <a:ea typeface="+mn-ea"/>
                <a:cs typeface="Times New Roman" panose="02020603050405020304" pitchFamily="18" charset="0"/>
              </a:rPr>
              <a:t>Geographic Allocation of </a:t>
            </a:r>
            <a:r>
              <a:rPr lang="en-US" sz="2600" b="1" cap="none" dirty="0" err="1">
                <a:solidFill>
                  <a:srgbClr val="000000"/>
                </a:solidFill>
                <a:latin typeface="Times New Roman" panose="02020603050405020304" pitchFamily="18" charset="0"/>
                <a:ea typeface="+mn-ea"/>
                <a:cs typeface="Times New Roman" panose="02020603050405020304" pitchFamily="18" charset="0"/>
              </a:rPr>
              <a:t>Nonroad</a:t>
            </a:r>
            <a:r>
              <a:rPr lang="en-US" sz="2600" b="1" cap="none" dirty="0">
                <a:solidFill>
                  <a:srgbClr val="000000"/>
                </a:solidFill>
                <a:latin typeface="Times New Roman" panose="02020603050405020304" pitchFamily="18" charset="0"/>
                <a:ea typeface="+mn-ea"/>
                <a:cs typeface="Times New Roman" panose="02020603050405020304" pitchFamily="18" charset="0"/>
              </a:rPr>
              <a:t> Engine Population Data to the State and County Level”, published in 2005 </a:t>
            </a:r>
            <a:endParaRPr lang="en-US" altLang="en-US" sz="34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850" y="1034534"/>
            <a:ext cx="7650361"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44586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30</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AGRICULTURE</a:t>
            </a:r>
            <a:endParaRPr lang="en-US" altLang="en-US" sz="2400" dirty="0"/>
          </a:p>
        </p:txBody>
      </p:sp>
      <p:sp>
        <p:nvSpPr>
          <p:cNvPr id="5" name="Rectangle 4"/>
          <p:cNvSpPr/>
          <p:nvPr/>
        </p:nvSpPr>
        <p:spPr>
          <a:xfrm>
            <a:off x="486230" y="1219200"/>
            <a:ext cx="8370010" cy="6047809"/>
          </a:xfrm>
          <a:prstGeom prst="rect">
            <a:avLst/>
          </a:prstGeom>
        </p:spPr>
        <p:txBody>
          <a:bodyPr wrap="square">
            <a:spAutoFit/>
          </a:bodyPr>
          <a:lstStyle/>
          <a:p>
            <a:pPr marL="746125" lvl="3" indent="-279400">
              <a:spcBef>
                <a:spcPts val="300"/>
              </a:spcBef>
              <a:buClr>
                <a:srgbClr val="5BAFD1"/>
              </a:buClr>
              <a:buFont typeface="Wingdings" pitchFamily="2" charset="2"/>
              <a:buChar char="§"/>
            </a:pPr>
            <a:r>
              <a:rPr lang="en-US" sz="2800" dirty="0" smtClean="0">
                <a:solidFill>
                  <a:srgbClr val="000000"/>
                </a:solidFill>
                <a:latin typeface="Times New Roman" panose="02020603050405020304" pitchFamily="18" charset="0"/>
                <a:cs typeface="Times New Roman" panose="02020603050405020304" pitchFamily="18" charset="0"/>
              </a:rPr>
              <a:t>Agriculture data only 2007 and 2012 </a:t>
            </a:r>
            <a:endParaRPr lang="en-US" sz="2800" dirty="0">
              <a:solidFill>
                <a:srgbClr val="000000"/>
              </a:solidFill>
              <a:latin typeface="Times New Roman" panose="02020603050405020304" pitchFamily="18" charset="0"/>
              <a:cs typeface="Times New Roman" panose="02020603050405020304" pitchFamily="18" charset="0"/>
            </a:endParaRPr>
          </a:p>
          <a:p>
            <a:pPr marL="746125" lvl="3" indent="-279400">
              <a:spcBef>
                <a:spcPts val="300"/>
              </a:spcBef>
              <a:buClr>
                <a:srgbClr val="5BAFD1"/>
              </a:buClr>
              <a:buFont typeface="Wingdings" pitchFamily="2" charset="2"/>
              <a:buChar char="§"/>
            </a:pPr>
            <a:r>
              <a:rPr lang="en-US" sz="2800" dirty="0" smtClean="0">
                <a:solidFill>
                  <a:srgbClr val="000000"/>
                </a:solidFill>
                <a:latin typeface="Times New Roman" panose="02020603050405020304" pitchFamily="18" charset="0"/>
                <a:cs typeface="Times New Roman" panose="02020603050405020304" pitchFamily="18" charset="0"/>
              </a:rPr>
              <a:t>Extrapolated to 2016</a:t>
            </a:r>
          </a:p>
          <a:p>
            <a:pPr marL="746125" lvl="3" indent="-279400">
              <a:spcBef>
                <a:spcPts val="300"/>
              </a:spcBef>
              <a:buClr>
                <a:srgbClr val="5BAFD1"/>
              </a:buClr>
              <a:buFont typeface="Wingdings" pitchFamily="2" charset="2"/>
              <a:buChar char="§"/>
            </a:pPr>
            <a:r>
              <a:rPr lang="en-US" sz="2800" dirty="0" smtClean="0">
                <a:solidFill>
                  <a:srgbClr val="000000"/>
                </a:solidFill>
                <a:latin typeface="Times New Roman" panose="02020603050405020304" pitchFamily="18" charset="0"/>
                <a:cs typeface="Times New Roman" panose="02020603050405020304" pitchFamily="18" charset="0"/>
              </a:rPr>
              <a:t>Four counties lacking data took 2007 cropland values and grew it based on number of farms in 2012 versus 2007 local</a:t>
            </a:r>
          </a:p>
          <a:p>
            <a:pPr marL="746125" lvl="3" indent="-279400">
              <a:spcBef>
                <a:spcPts val="300"/>
              </a:spcBef>
              <a:buClr>
                <a:srgbClr val="5BAFD1"/>
              </a:buClr>
              <a:buFont typeface="Wingdings" pitchFamily="2" charset="2"/>
              <a:buChar char="§"/>
            </a:pPr>
            <a:r>
              <a:rPr lang="en-US" sz="2800" dirty="0" smtClean="0">
                <a:solidFill>
                  <a:srgbClr val="000000"/>
                </a:solidFill>
                <a:latin typeface="Times New Roman" panose="02020603050405020304" pitchFamily="18" charset="0"/>
                <a:cs typeface="Times New Roman" panose="02020603050405020304" pitchFamily="18" charset="0"/>
              </a:rPr>
              <a:t>Summed the total between the 4 counties and then compared with difference between GA total cropland and sum of individual counties (155 counties that did have county level data)</a:t>
            </a:r>
          </a:p>
          <a:p>
            <a:pPr marL="746125" lvl="3" indent="-279400">
              <a:spcBef>
                <a:spcPts val="300"/>
              </a:spcBef>
              <a:buClr>
                <a:srgbClr val="5BAFD1"/>
              </a:buClr>
              <a:buFont typeface="Wingdings" pitchFamily="2" charset="2"/>
              <a:buChar char="§"/>
            </a:pPr>
            <a:r>
              <a:rPr lang="en-US" sz="2800" dirty="0" smtClean="0">
                <a:solidFill>
                  <a:srgbClr val="000000"/>
                </a:solidFill>
                <a:latin typeface="Times New Roman" panose="02020603050405020304" pitchFamily="18" charset="0"/>
                <a:cs typeface="Times New Roman" panose="02020603050405020304" pitchFamily="18" charset="0"/>
              </a:rPr>
              <a:t>Adjusted 4 county values so they would sum to difference</a:t>
            </a:r>
          </a:p>
          <a:p>
            <a:pPr marL="746125" lvl="3" indent="-279400">
              <a:spcBef>
                <a:spcPts val="300"/>
              </a:spcBef>
              <a:buClr>
                <a:srgbClr val="5BAFD1"/>
              </a:buClr>
              <a:buFont typeface="Wingdings" pitchFamily="2" charset="2"/>
              <a:buChar char="§"/>
            </a:pPr>
            <a:endParaRPr lang="en-US" sz="3200" dirty="0" smtClean="0">
              <a:solidFill>
                <a:srgbClr val="000000"/>
              </a:solidFill>
              <a:latin typeface="Times New Roman" panose="02020603050405020304" pitchFamily="18" charset="0"/>
              <a:cs typeface="Times New Roman" panose="02020603050405020304" pitchFamily="18" charset="0"/>
            </a:endParaRPr>
          </a:p>
          <a:p>
            <a:pPr marL="746125" lvl="3" indent="-279400">
              <a:spcBef>
                <a:spcPts val="300"/>
              </a:spcBef>
              <a:buClr>
                <a:srgbClr val="5BAFD1"/>
              </a:buClr>
              <a:buFont typeface="Wingdings" pitchFamily="2" charset="2"/>
              <a:buChar char="§"/>
            </a:pP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02687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31</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a:t>
            </a:r>
            <a:r>
              <a:rPr lang="en-US" sz="2400" dirty="0" err="1" smtClean="0">
                <a:latin typeface="Times New Roman" panose="02020603050405020304" pitchFamily="18" charset="0"/>
                <a:cs typeface="Times New Roman" panose="02020603050405020304" pitchFamily="18" charset="0"/>
              </a:rPr>
              <a:t>RECreationaL</a:t>
            </a:r>
            <a:r>
              <a:rPr lang="en-US" sz="2400" dirty="0" smtClean="0">
                <a:latin typeface="Times New Roman" panose="02020603050405020304" pitchFamily="18" charset="0"/>
                <a:cs typeface="Times New Roman" panose="02020603050405020304" pitchFamily="18" charset="0"/>
              </a:rPr>
              <a:t> VEHICLES (no GOLF CARTS-SNOWMOBILES)</a:t>
            </a:r>
            <a:endParaRPr lang="en-US" altLang="en-US" sz="2400" dirty="0"/>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066800"/>
            <a:ext cx="8604693" cy="53779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60830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32</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smtClean="0">
                <a:latin typeface="Times New Roman" panose="02020603050405020304" pitchFamily="18" charset="0"/>
                <a:cs typeface="Times New Roman" panose="02020603050405020304" pitchFamily="18" charset="0"/>
              </a:rPr>
              <a:t> Allocation </a:t>
            </a:r>
            <a:r>
              <a:rPr lang="en-US" sz="2400" dirty="0">
                <a:latin typeface="Times New Roman" panose="02020603050405020304" pitchFamily="18" charset="0"/>
                <a:cs typeface="Times New Roman" panose="02020603050405020304" pitchFamily="18" charset="0"/>
              </a:rPr>
              <a:t>files included in MOVES installation-UPDATED </a:t>
            </a:r>
            <a:r>
              <a:rPr lang="en-US" sz="2400" dirty="0" smtClean="0">
                <a:latin typeface="Times New Roman" panose="02020603050405020304" pitchFamily="18" charset="0"/>
                <a:cs typeface="Times New Roman" panose="02020603050405020304" pitchFamily="18" charset="0"/>
              </a:rPr>
              <a:t>RECREATIONAL </a:t>
            </a:r>
            <a:r>
              <a:rPr lang="en-US" sz="2400" dirty="0">
                <a:latin typeface="Times New Roman" panose="02020603050405020304" pitchFamily="18" charset="0"/>
                <a:cs typeface="Times New Roman" panose="02020603050405020304" pitchFamily="18" charset="0"/>
              </a:rPr>
              <a:t>VEHICLES </a:t>
            </a:r>
            <a:r>
              <a:rPr lang="en-US" sz="2400" dirty="0" smtClean="0">
                <a:latin typeface="Times New Roman" panose="02020603050405020304" pitchFamily="18" charset="0"/>
                <a:cs typeface="Times New Roman" panose="02020603050405020304" pitchFamily="18" charset="0"/>
              </a:rPr>
              <a:t>GOLF CARTS ONLY</a:t>
            </a:r>
            <a:endParaRPr lang="en-US" altLang="en-US" sz="2400"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754" y="1161143"/>
            <a:ext cx="8077200" cy="5048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61192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33</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RECREATIONAL VEHICLES</a:t>
            </a:r>
            <a:endParaRPr lang="en-US" altLang="en-US" sz="2400"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066800"/>
            <a:ext cx="8807963" cy="487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049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34</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RECREATIONAL VEHICLES</a:t>
            </a:r>
            <a:endParaRPr lang="en-US" altLang="en-US" sz="2400"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670" y="1085409"/>
            <a:ext cx="8320541" cy="46780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76881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35</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a:t>
            </a:r>
            <a:r>
              <a:rPr lang="en-US" sz="2400" dirty="0" err="1" smtClean="0">
                <a:latin typeface="Times New Roman" panose="02020603050405020304" pitchFamily="18" charset="0"/>
                <a:cs typeface="Times New Roman" panose="02020603050405020304" pitchFamily="18" charset="0"/>
              </a:rPr>
              <a:t>LAWn</a:t>
            </a:r>
            <a:r>
              <a:rPr lang="en-US" sz="2400" dirty="0" smtClean="0">
                <a:latin typeface="Times New Roman" panose="02020603050405020304" pitchFamily="18" charset="0"/>
                <a:cs typeface="Times New Roman" panose="02020603050405020304" pitchFamily="18" charset="0"/>
              </a:rPr>
              <a:t>/Garden VEHICLES (COMMERCIAL ONLY)</a:t>
            </a:r>
            <a:endParaRPr lang="en-US" altLang="en-US" sz="2400"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6208" y="1143001"/>
            <a:ext cx="8482774" cy="5301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77282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36</a:t>
            </a:fld>
            <a:endParaRPr lang="en-US" dirty="0"/>
          </a:p>
        </p:txBody>
      </p:sp>
      <p:sp>
        <p:nvSpPr>
          <p:cNvPr id="6" name="Rectangle 2"/>
          <p:cNvSpPr>
            <a:spLocks noGrp="1" noChangeArrowheads="1"/>
          </p:cNvSpPr>
          <p:nvPr>
            <p:ph type="title"/>
          </p:nvPr>
        </p:nvSpPr>
        <p:spPr>
          <a:xfrm>
            <a:off x="525040" y="313809"/>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installation-UPDATED </a:t>
            </a:r>
            <a:r>
              <a:rPr lang="en-US" sz="2400" dirty="0" smtClean="0">
                <a:latin typeface="Times New Roman" panose="02020603050405020304" pitchFamily="18" charset="0"/>
                <a:cs typeface="Times New Roman" panose="02020603050405020304" pitchFamily="18" charset="0"/>
              </a:rPr>
              <a:t>LAWN/GARDEN </a:t>
            </a:r>
            <a:r>
              <a:rPr lang="en-US" sz="2400" dirty="0">
                <a:latin typeface="Times New Roman" panose="02020603050405020304" pitchFamily="18" charset="0"/>
                <a:cs typeface="Times New Roman" panose="02020603050405020304" pitchFamily="18" charset="0"/>
              </a:rPr>
              <a:t>VEHICLES </a:t>
            </a:r>
            <a:r>
              <a:rPr lang="en-US" sz="2400" dirty="0" smtClean="0">
                <a:latin typeface="Times New Roman" panose="02020603050405020304" pitchFamily="18" charset="0"/>
                <a:cs typeface="Times New Roman" panose="02020603050405020304" pitchFamily="18" charset="0"/>
              </a:rPr>
              <a:t>(RESIDENTIAL </a:t>
            </a:r>
            <a:r>
              <a:rPr lang="en-US" sz="2400" dirty="0">
                <a:latin typeface="Times New Roman" panose="02020603050405020304" pitchFamily="18" charset="0"/>
                <a:cs typeface="Times New Roman" panose="02020603050405020304" pitchFamily="18" charset="0"/>
              </a:rPr>
              <a:t>ONLY</a:t>
            </a:r>
            <a:r>
              <a:rPr lang="en-US" sz="2400" dirty="0" smtClean="0">
                <a:latin typeface="Times New Roman" panose="02020603050405020304" pitchFamily="18" charset="0"/>
                <a:cs typeface="Times New Roman" panose="02020603050405020304" pitchFamily="18" charset="0"/>
              </a:rPr>
              <a:t>)-HOUSING UNITS</a:t>
            </a:r>
            <a:br>
              <a:rPr lang="en-US" sz="2400" dirty="0" smtClean="0">
                <a:latin typeface="Times New Roman" panose="02020603050405020304" pitchFamily="18" charset="0"/>
                <a:cs typeface="Times New Roman" panose="02020603050405020304" pitchFamily="18" charset="0"/>
              </a:rPr>
            </a:br>
            <a:endParaRPr lang="en-US" altLang="en-US" sz="2400"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4946" y="1212068"/>
            <a:ext cx="8372265" cy="52326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65451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37</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installation-UPDATED </a:t>
            </a:r>
            <a:r>
              <a:rPr lang="en-US" sz="2400" dirty="0" smtClean="0">
                <a:latin typeface="Times New Roman" panose="02020603050405020304" pitchFamily="18" charset="0"/>
                <a:cs typeface="Times New Roman" panose="02020603050405020304" pitchFamily="18" charset="0"/>
              </a:rPr>
              <a:t>LAWN/GARDEN </a:t>
            </a:r>
            <a:r>
              <a:rPr lang="en-US" sz="2400" dirty="0">
                <a:latin typeface="Times New Roman" panose="02020603050405020304" pitchFamily="18" charset="0"/>
                <a:cs typeface="Times New Roman" panose="02020603050405020304" pitchFamily="18" charset="0"/>
              </a:rPr>
              <a:t>VEHICLES (COMMERCIAL ONLY)</a:t>
            </a:r>
            <a:endParaRPr lang="en-US" altLang="en-US" sz="2400"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295399"/>
            <a:ext cx="8446211" cy="474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96279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38</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LAWN/GARDEN VEHICLES (COMMERCIAL ONLY)</a:t>
            </a:r>
            <a:endParaRPr lang="en-US" altLang="en-US" sz="2400" dirty="0"/>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306" y="1219200"/>
            <a:ext cx="8763000" cy="4926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1580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39</a:t>
            </a:fld>
            <a:endParaRPr lang="en-US" dirty="0"/>
          </a:p>
        </p:txBody>
      </p:sp>
      <p:sp>
        <p:nvSpPr>
          <p:cNvPr id="6" name="Rectangle 2"/>
          <p:cNvSpPr>
            <a:spLocks noGrp="1" noChangeArrowheads="1"/>
          </p:cNvSpPr>
          <p:nvPr>
            <p:ph type="title"/>
          </p:nvPr>
        </p:nvSpPr>
        <p:spPr>
          <a:xfrm>
            <a:off x="525040" y="313809"/>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installation-UPDATED </a:t>
            </a:r>
            <a:r>
              <a:rPr lang="en-US" sz="2400" dirty="0" smtClean="0">
                <a:latin typeface="Times New Roman" panose="02020603050405020304" pitchFamily="18" charset="0"/>
                <a:cs typeface="Times New Roman" panose="02020603050405020304" pitchFamily="18" charset="0"/>
              </a:rPr>
              <a:t>LAWN/GARDEN </a:t>
            </a:r>
            <a:r>
              <a:rPr lang="en-US" sz="2400" dirty="0">
                <a:latin typeface="Times New Roman" panose="02020603050405020304" pitchFamily="18" charset="0"/>
                <a:cs typeface="Times New Roman" panose="02020603050405020304" pitchFamily="18" charset="0"/>
              </a:rPr>
              <a:t>VEHICLES </a:t>
            </a:r>
            <a:r>
              <a:rPr lang="en-US" sz="2400" dirty="0" smtClean="0">
                <a:latin typeface="Times New Roman" panose="02020603050405020304" pitchFamily="18" charset="0"/>
                <a:cs typeface="Times New Roman" panose="02020603050405020304" pitchFamily="18" charset="0"/>
              </a:rPr>
              <a:t>(RESIDENTIAL </a:t>
            </a:r>
            <a:r>
              <a:rPr lang="en-US" sz="2400" dirty="0">
                <a:latin typeface="Times New Roman" panose="02020603050405020304" pitchFamily="18" charset="0"/>
                <a:cs typeface="Times New Roman" panose="02020603050405020304" pitchFamily="18" charset="0"/>
              </a:rPr>
              <a:t>ONLY</a:t>
            </a:r>
            <a:r>
              <a:rPr lang="en-US" sz="2400" dirty="0" smtClean="0">
                <a:latin typeface="Times New Roman" panose="02020603050405020304" pitchFamily="18" charset="0"/>
                <a:cs typeface="Times New Roman" panose="02020603050405020304" pitchFamily="18" charset="0"/>
              </a:rPr>
              <a:t>)-HOUSING UNITS</a:t>
            </a:r>
            <a:br>
              <a:rPr lang="en-US" sz="2400" dirty="0" smtClean="0">
                <a:latin typeface="Times New Roman" panose="02020603050405020304" pitchFamily="18" charset="0"/>
                <a:cs typeface="Times New Roman" panose="02020603050405020304" pitchFamily="18" charset="0"/>
              </a:rPr>
            </a:br>
            <a:endParaRPr lang="en-US" altLang="en-US" sz="2400" dirty="0"/>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491" y="1152009"/>
            <a:ext cx="8427720" cy="5267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68219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4</a:t>
            </a:fld>
            <a:endParaRPr lang="en-US" dirty="0"/>
          </a:p>
        </p:txBody>
      </p:sp>
      <p:sp>
        <p:nvSpPr>
          <p:cNvPr id="6" name="Rectangle 2"/>
          <p:cNvSpPr>
            <a:spLocks noGrp="1" noChangeArrowheads="1"/>
          </p:cNvSpPr>
          <p:nvPr>
            <p:ph type="title"/>
          </p:nvPr>
        </p:nvSpPr>
        <p:spPr>
          <a:xfrm>
            <a:off x="738784" y="152400"/>
            <a:ext cx="8305800" cy="838200"/>
          </a:xfrm>
        </p:spPr>
        <p:txBody>
          <a:bodyPr/>
          <a:lstStyle/>
          <a:p>
            <a:pPr algn="ctr"/>
            <a:r>
              <a:rPr lang="en-US" sz="3400" dirty="0" smtClean="0"/>
              <a:t> </a:t>
            </a:r>
            <a:r>
              <a:rPr lang="en-US" sz="2600" b="1" cap="none" dirty="0" smtClean="0">
                <a:solidFill>
                  <a:srgbClr val="000000"/>
                </a:solidFill>
                <a:latin typeface="Times New Roman" panose="02020603050405020304" pitchFamily="18" charset="0"/>
                <a:ea typeface="+mn-ea"/>
                <a:cs typeface="Times New Roman" panose="02020603050405020304" pitchFamily="18" charset="0"/>
              </a:rPr>
              <a:t>“</a:t>
            </a:r>
            <a:r>
              <a:rPr lang="en-US" sz="2600" b="1" cap="none" dirty="0">
                <a:solidFill>
                  <a:srgbClr val="000000"/>
                </a:solidFill>
                <a:latin typeface="Times New Roman" panose="02020603050405020304" pitchFamily="18" charset="0"/>
                <a:ea typeface="+mn-ea"/>
                <a:cs typeface="Times New Roman" panose="02020603050405020304" pitchFamily="18" charset="0"/>
              </a:rPr>
              <a:t>Geographic Allocation of </a:t>
            </a:r>
            <a:r>
              <a:rPr lang="en-US" sz="2600" b="1" cap="none" dirty="0" err="1">
                <a:solidFill>
                  <a:srgbClr val="000000"/>
                </a:solidFill>
                <a:latin typeface="Times New Roman" panose="02020603050405020304" pitchFamily="18" charset="0"/>
                <a:ea typeface="+mn-ea"/>
                <a:cs typeface="Times New Roman" panose="02020603050405020304" pitchFamily="18" charset="0"/>
              </a:rPr>
              <a:t>Nonroad</a:t>
            </a:r>
            <a:r>
              <a:rPr lang="en-US" sz="2600" b="1" cap="none" dirty="0">
                <a:solidFill>
                  <a:srgbClr val="000000"/>
                </a:solidFill>
                <a:latin typeface="Times New Roman" panose="02020603050405020304" pitchFamily="18" charset="0"/>
                <a:ea typeface="+mn-ea"/>
                <a:cs typeface="Times New Roman" panose="02020603050405020304" pitchFamily="18" charset="0"/>
              </a:rPr>
              <a:t> Engine Population Data to the State and County Level”, published in 2005 </a:t>
            </a:r>
            <a:endParaRPr lang="en-US" altLang="en-US" sz="3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532688" cy="495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01216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40</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a:t>
            </a:r>
            <a:r>
              <a:rPr lang="en-US" sz="2400" dirty="0" smtClean="0">
                <a:latin typeface="Times New Roman" panose="02020603050405020304" pitchFamily="18" charset="0"/>
                <a:cs typeface="Times New Roman" panose="02020603050405020304" pitchFamily="18" charset="0"/>
              </a:rPr>
              <a:t>installation-UPDATED LAWN/GARDEN VEHICLES (RESIDENTIAL ONLY)-HOUSING UNITS</a:t>
            </a:r>
            <a:endParaRPr lang="en-US" altLang="en-US" sz="2400"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440" y="1121620"/>
            <a:ext cx="8534400" cy="533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54436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41</a:t>
            </a:fld>
            <a:endParaRPr lang="en-US" dirty="0"/>
          </a:p>
        </p:txBody>
      </p:sp>
      <p:sp>
        <p:nvSpPr>
          <p:cNvPr id="6" name="Rectangle 2"/>
          <p:cNvSpPr>
            <a:spLocks noGrp="1" noChangeArrowheads="1"/>
          </p:cNvSpPr>
          <p:nvPr>
            <p:ph type="title"/>
          </p:nvPr>
        </p:nvSpPr>
        <p:spPr>
          <a:xfrm>
            <a:off x="525040" y="313809"/>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installation-UPDATED </a:t>
            </a:r>
            <a:r>
              <a:rPr lang="en-US" sz="2400" dirty="0" smtClean="0">
                <a:latin typeface="Times New Roman" panose="02020603050405020304" pitchFamily="18" charset="0"/>
                <a:cs typeface="Times New Roman" panose="02020603050405020304" pitchFamily="18" charset="0"/>
              </a:rPr>
              <a:t>CONSTRUCTION </a:t>
            </a:r>
            <a:r>
              <a:rPr lang="en-US" sz="2400" dirty="0">
                <a:latin typeface="Times New Roman" panose="02020603050405020304" pitchFamily="18" charset="0"/>
                <a:cs typeface="Times New Roman" panose="02020603050405020304" pitchFamily="18" charset="0"/>
              </a:rPr>
              <a:t>VEHICLES </a:t>
            </a:r>
            <a:r>
              <a:rPr lang="en-US" sz="2400" dirty="0" smtClean="0">
                <a:latin typeface="Times New Roman" panose="02020603050405020304" pitchFamily="18" charset="0"/>
                <a:cs typeface="Times New Roman" panose="02020603050405020304" pitchFamily="18" charset="0"/>
              </a:rPr>
              <a:t> </a:t>
            </a:r>
            <a:br>
              <a:rPr lang="en-US" sz="2400" dirty="0" smtClean="0">
                <a:latin typeface="Times New Roman" panose="02020603050405020304" pitchFamily="18" charset="0"/>
                <a:cs typeface="Times New Roman" panose="02020603050405020304" pitchFamily="18" charset="0"/>
              </a:rPr>
            </a:br>
            <a:endParaRPr lang="en-US" altLang="en-US" sz="2400" dirty="0"/>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9539" y="1066800"/>
            <a:ext cx="8148320" cy="5092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63725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42</a:t>
            </a:fld>
            <a:endParaRPr lang="en-US" dirty="0"/>
          </a:p>
        </p:txBody>
      </p:sp>
      <p:sp>
        <p:nvSpPr>
          <p:cNvPr id="6" name="Rectangle 2"/>
          <p:cNvSpPr>
            <a:spLocks noGrp="1" noChangeArrowheads="1"/>
          </p:cNvSpPr>
          <p:nvPr>
            <p:ph type="title"/>
          </p:nvPr>
        </p:nvSpPr>
        <p:spPr>
          <a:xfrm>
            <a:off x="525040" y="313809"/>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installation-UPDATED </a:t>
            </a:r>
            <a:r>
              <a:rPr lang="en-US" sz="2400" dirty="0" smtClean="0">
                <a:latin typeface="Times New Roman" panose="02020603050405020304" pitchFamily="18" charset="0"/>
                <a:cs typeface="Times New Roman" panose="02020603050405020304" pitchFamily="18" charset="0"/>
              </a:rPr>
              <a:t>CONSTRUCTION </a:t>
            </a:r>
            <a:r>
              <a:rPr lang="en-US" sz="2400" dirty="0">
                <a:latin typeface="Times New Roman" panose="02020603050405020304" pitchFamily="18" charset="0"/>
                <a:cs typeface="Times New Roman" panose="02020603050405020304" pitchFamily="18" charset="0"/>
              </a:rPr>
              <a:t>VEHICLES </a:t>
            </a:r>
            <a:r>
              <a:rPr lang="en-US" sz="2400" dirty="0" smtClean="0">
                <a:latin typeface="Times New Roman" panose="02020603050405020304" pitchFamily="18" charset="0"/>
                <a:cs typeface="Times New Roman" panose="02020603050405020304" pitchFamily="18" charset="0"/>
              </a:rPr>
              <a:t> </a:t>
            </a:r>
            <a:br>
              <a:rPr lang="en-US" sz="2400" dirty="0" smtClean="0">
                <a:latin typeface="Times New Roman" panose="02020603050405020304" pitchFamily="18" charset="0"/>
                <a:cs typeface="Times New Roman" panose="02020603050405020304" pitchFamily="18" charset="0"/>
              </a:rPr>
            </a:br>
            <a:endParaRPr lang="en-US" altLang="en-US" sz="2400"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66800"/>
            <a:ext cx="8869649" cy="4883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05712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43</a:t>
            </a:fld>
            <a:endParaRPr lang="en-US" dirty="0"/>
          </a:p>
        </p:txBody>
      </p:sp>
      <p:sp>
        <p:nvSpPr>
          <p:cNvPr id="6" name="Rectangle 2"/>
          <p:cNvSpPr>
            <a:spLocks noGrp="1" noChangeArrowheads="1"/>
          </p:cNvSpPr>
          <p:nvPr>
            <p:ph type="title"/>
          </p:nvPr>
        </p:nvSpPr>
        <p:spPr>
          <a:xfrm>
            <a:off x="666191" y="152400"/>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installation-UPDATED </a:t>
            </a:r>
            <a:r>
              <a:rPr lang="en-US" sz="2400" dirty="0" smtClean="0">
                <a:latin typeface="Times New Roman" panose="02020603050405020304" pitchFamily="18" charset="0"/>
                <a:cs typeface="Times New Roman" panose="02020603050405020304" pitchFamily="18" charset="0"/>
              </a:rPr>
              <a:t>CONSTRUCTION VEHICLES</a:t>
            </a:r>
            <a:endParaRPr lang="en-US" altLang="en-US" sz="2400"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448" y="990600"/>
            <a:ext cx="8915400" cy="5012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082704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44</a:t>
            </a:fld>
            <a:endParaRPr lang="en-US" dirty="0"/>
          </a:p>
        </p:txBody>
      </p:sp>
      <p:sp>
        <p:nvSpPr>
          <p:cNvPr id="6" name="Rectangle 2"/>
          <p:cNvSpPr>
            <a:spLocks noGrp="1" noChangeArrowheads="1"/>
          </p:cNvSpPr>
          <p:nvPr>
            <p:ph type="title"/>
          </p:nvPr>
        </p:nvSpPr>
        <p:spPr>
          <a:xfrm>
            <a:off x="525040" y="313809"/>
            <a:ext cx="8305800" cy="838200"/>
          </a:xfrm>
        </p:spPr>
        <p:txBody>
          <a:bodyPr/>
          <a:lstStyle/>
          <a:p>
            <a:pPr algn="ctr"/>
            <a:r>
              <a:rPr lang="en-US" sz="2400" dirty="0">
                <a:latin typeface="Times New Roman" panose="02020603050405020304" pitchFamily="18" charset="0"/>
                <a:cs typeface="Times New Roman" panose="02020603050405020304" pitchFamily="18" charset="0"/>
              </a:rPr>
              <a:t>Allocation files included in MOVES installation-UPDATED </a:t>
            </a:r>
            <a:r>
              <a:rPr lang="en-US" sz="2400" dirty="0" smtClean="0">
                <a:latin typeface="Times New Roman" panose="02020603050405020304" pitchFamily="18" charset="0"/>
                <a:cs typeface="Times New Roman" panose="02020603050405020304" pitchFamily="18" charset="0"/>
              </a:rPr>
              <a:t>CONSTRUCTION VEHICLES</a:t>
            </a:r>
            <a:br>
              <a:rPr lang="en-US" sz="2400" dirty="0" smtClean="0">
                <a:latin typeface="Times New Roman" panose="02020603050405020304" pitchFamily="18" charset="0"/>
                <a:cs typeface="Times New Roman" panose="02020603050405020304" pitchFamily="18" charset="0"/>
              </a:rPr>
            </a:br>
            <a:endParaRPr lang="en-US" altLang="en-US" sz="2400" dirty="0"/>
          </a:p>
        </p:txBody>
      </p:sp>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830" y="1066800"/>
            <a:ext cx="8538568"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445175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45</a:t>
            </a:fld>
            <a:endParaRPr lang="en-US" dirty="0"/>
          </a:p>
        </p:txBody>
      </p:sp>
      <p:sp>
        <p:nvSpPr>
          <p:cNvPr id="6" name="Rectangle 2"/>
          <p:cNvSpPr>
            <a:spLocks noGrp="1" noChangeArrowheads="1"/>
          </p:cNvSpPr>
          <p:nvPr>
            <p:ph type="title"/>
          </p:nvPr>
        </p:nvSpPr>
        <p:spPr>
          <a:xfrm>
            <a:off x="745277" y="152400"/>
            <a:ext cx="8305800" cy="838200"/>
          </a:xfrm>
        </p:spPr>
        <p:txBody>
          <a:bodyPr/>
          <a:lstStyle/>
          <a:p>
            <a:pPr algn="ctr"/>
            <a:r>
              <a:rPr lang="en-US" sz="2400" dirty="0" smtClean="0">
                <a:latin typeface="Times New Roman" panose="02020603050405020304" pitchFamily="18" charset="0"/>
                <a:cs typeface="Times New Roman" panose="02020603050405020304" pitchFamily="18" charset="0"/>
              </a:rPr>
              <a:t> Alternative DATA SOURCES IF ABOVE SOURCE IS INADEQUATE/UNAVAILABLE-UPDATED CONSTRUCTION</a:t>
            </a:r>
            <a:endParaRPr lang="en-US" altLang="en-US" sz="2400" dirty="0"/>
          </a:p>
        </p:txBody>
      </p:sp>
      <p:sp>
        <p:nvSpPr>
          <p:cNvPr id="5" name="Rectangle 4"/>
          <p:cNvSpPr/>
          <p:nvPr/>
        </p:nvSpPr>
        <p:spPr>
          <a:xfrm>
            <a:off x="486230" y="1219200"/>
            <a:ext cx="8370010" cy="6540252"/>
          </a:xfrm>
          <a:prstGeom prst="rect">
            <a:avLst/>
          </a:prstGeom>
        </p:spPr>
        <p:txBody>
          <a:bodyPr wrap="square">
            <a:spAutoFit/>
          </a:bodyPr>
          <a:lstStyle/>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Use financial report and locate SPLOST money for Roads &amp; Bridges (only road construction, but considered by far largest portion of work)</a:t>
            </a:r>
            <a:endParaRPr lang="en-US" sz="2400" dirty="0">
              <a:solidFill>
                <a:srgbClr val="000000"/>
              </a:solidFill>
              <a:latin typeface="Times New Roman" panose="02020603050405020304" pitchFamily="18" charset="0"/>
              <a:cs typeface="Times New Roman" panose="02020603050405020304" pitchFamily="18" charset="0"/>
            </a:endParaRPr>
          </a:p>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School budget assessment/financial report (roads and buildings, only one case this was done when no data available and schools make up nearly all public outlays and works there)</a:t>
            </a:r>
          </a:p>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 State Transportation Improvement Plan (STIP) (have to often estimate how funds are split if over several counties, includes roads, bridges, and buildings which impact roads (which is most cases)</a:t>
            </a:r>
          </a:p>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Use financial report estimate of money allayed to public works (only 1 case used, often this money is not all spent)</a:t>
            </a:r>
          </a:p>
          <a:p>
            <a:pPr marL="466725" lvl="3">
              <a:spcBef>
                <a:spcPts val="300"/>
              </a:spcBef>
              <a:buClr>
                <a:srgbClr val="5BAFD1"/>
              </a:buClr>
            </a:pPr>
            <a:endParaRPr lang="en-US" sz="2800" dirty="0" smtClean="0">
              <a:solidFill>
                <a:srgbClr val="000000"/>
              </a:solidFill>
              <a:latin typeface="Times New Roman" panose="02020603050405020304" pitchFamily="18" charset="0"/>
              <a:cs typeface="Times New Roman" panose="02020603050405020304" pitchFamily="18" charset="0"/>
            </a:endParaRPr>
          </a:p>
          <a:p>
            <a:pPr marL="466725" lvl="3">
              <a:spcBef>
                <a:spcPts val="300"/>
              </a:spcBef>
              <a:buClr>
                <a:srgbClr val="5BAFD1"/>
              </a:buClr>
            </a:pPr>
            <a:endParaRPr lang="en-US" sz="3200" dirty="0" smtClean="0">
              <a:solidFill>
                <a:srgbClr val="000000"/>
              </a:solidFill>
              <a:latin typeface="Times New Roman" panose="02020603050405020304" pitchFamily="18" charset="0"/>
              <a:cs typeface="Times New Roman" panose="02020603050405020304" pitchFamily="18" charset="0"/>
            </a:endParaRPr>
          </a:p>
          <a:p>
            <a:pPr marL="746125" lvl="3" indent="-279400">
              <a:spcBef>
                <a:spcPts val="300"/>
              </a:spcBef>
              <a:buClr>
                <a:srgbClr val="5BAFD1"/>
              </a:buClr>
              <a:buFont typeface="Wingdings" pitchFamily="2" charset="2"/>
              <a:buChar char="§"/>
            </a:pP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25523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46</a:t>
            </a:fld>
            <a:endParaRPr lang="en-US" dirty="0"/>
          </a:p>
        </p:txBody>
      </p:sp>
      <p:sp>
        <p:nvSpPr>
          <p:cNvPr id="6" name="Rectangle 2"/>
          <p:cNvSpPr>
            <a:spLocks noGrp="1" noChangeArrowheads="1"/>
          </p:cNvSpPr>
          <p:nvPr>
            <p:ph type="title"/>
          </p:nvPr>
        </p:nvSpPr>
        <p:spPr>
          <a:xfrm>
            <a:off x="745277" y="152400"/>
            <a:ext cx="8305800" cy="838200"/>
          </a:xfrm>
        </p:spPr>
        <p:txBody>
          <a:bodyPr/>
          <a:lstStyle/>
          <a:p>
            <a:pPr algn="ctr"/>
            <a:r>
              <a:rPr lang="en-US" sz="2400" dirty="0" smtClean="0">
                <a:latin typeface="Times New Roman" panose="02020603050405020304" pitchFamily="18" charset="0"/>
                <a:cs typeface="Times New Roman" panose="02020603050405020304" pitchFamily="18" charset="0"/>
              </a:rPr>
              <a:t> Alternative DATA SOURCES IF ABOVE SOURCE IS INADEQUATE/UNAVAILABLE-UPDATED CONSTRUCTION: STIP </a:t>
            </a:r>
            <a:endParaRPr lang="en-US" altLang="en-US" sz="2400" dirty="0"/>
          </a:p>
        </p:txBody>
      </p:sp>
      <p:sp>
        <p:nvSpPr>
          <p:cNvPr id="5" name="Rectangle 4"/>
          <p:cNvSpPr/>
          <p:nvPr/>
        </p:nvSpPr>
        <p:spPr>
          <a:xfrm>
            <a:off x="486230" y="1219200"/>
            <a:ext cx="8370010" cy="1992853"/>
          </a:xfrm>
          <a:prstGeom prst="rect">
            <a:avLst/>
          </a:prstGeom>
        </p:spPr>
        <p:txBody>
          <a:bodyPr wrap="square">
            <a:spAutoFit/>
          </a:bodyPr>
          <a:lstStyle/>
          <a:p>
            <a:pPr marL="466725" lvl="3">
              <a:spcBef>
                <a:spcPts val="300"/>
              </a:spcBef>
              <a:buClr>
                <a:srgbClr val="5BAFD1"/>
              </a:buClr>
            </a:pPr>
            <a:endParaRPr lang="en-US" sz="2400" dirty="0" smtClean="0">
              <a:solidFill>
                <a:srgbClr val="000000"/>
              </a:solidFill>
              <a:latin typeface="Times New Roman" panose="02020603050405020304" pitchFamily="18" charset="0"/>
              <a:cs typeface="Times New Roman" panose="02020603050405020304" pitchFamily="18" charset="0"/>
            </a:endParaRPr>
          </a:p>
          <a:p>
            <a:pPr marL="466725" lvl="3">
              <a:spcBef>
                <a:spcPts val="300"/>
              </a:spcBef>
              <a:buClr>
                <a:srgbClr val="5BAFD1"/>
              </a:buClr>
            </a:pPr>
            <a:endParaRPr lang="en-US" sz="2800" dirty="0" smtClean="0">
              <a:solidFill>
                <a:srgbClr val="000000"/>
              </a:solidFill>
              <a:latin typeface="Times New Roman" panose="02020603050405020304" pitchFamily="18" charset="0"/>
              <a:cs typeface="Times New Roman" panose="02020603050405020304" pitchFamily="18" charset="0"/>
            </a:endParaRPr>
          </a:p>
          <a:p>
            <a:pPr marL="466725" lvl="3">
              <a:spcBef>
                <a:spcPts val="300"/>
              </a:spcBef>
              <a:buClr>
                <a:srgbClr val="5BAFD1"/>
              </a:buClr>
            </a:pPr>
            <a:endParaRPr lang="en-US" sz="3200" dirty="0" smtClean="0">
              <a:solidFill>
                <a:srgbClr val="000000"/>
              </a:solidFill>
              <a:latin typeface="Times New Roman" panose="02020603050405020304" pitchFamily="18" charset="0"/>
              <a:cs typeface="Times New Roman" panose="02020603050405020304" pitchFamily="18" charset="0"/>
            </a:endParaRPr>
          </a:p>
          <a:p>
            <a:pPr marL="746125" lvl="3" indent="-279400">
              <a:spcBef>
                <a:spcPts val="300"/>
              </a:spcBef>
              <a:buClr>
                <a:srgbClr val="5BAFD1"/>
              </a:buClr>
              <a:buFont typeface="Wingdings" pitchFamily="2" charset="2"/>
              <a:buChar char="§"/>
            </a:pPr>
            <a:endParaRPr lang="en-US" sz="3200" dirty="0">
              <a:solidFill>
                <a:srgbClr val="000000"/>
              </a:solidFill>
              <a:latin typeface="Times New Roman" panose="02020603050405020304" pitchFamily="18" charset="0"/>
              <a:cs typeface="Times New Roman" panose="02020603050405020304" pitchFamily="18" charset="0"/>
            </a:endParaRPr>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920" y="1175657"/>
            <a:ext cx="8656320"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85046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47</a:t>
            </a:fld>
            <a:endParaRPr lang="en-US" dirty="0"/>
          </a:p>
        </p:txBody>
      </p:sp>
      <p:sp>
        <p:nvSpPr>
          <p:cNvPr id="6" name="Rectangle 2"/>
          <p:cNvSpPr>
            <a:spLocks noGrp="1" noChangeArrowheads="1"/>
          </p:cNvSpPr>
          <p:nvPr>
            <p:ph type="title"/>
          </p:nvPr>
        </p:nvSpPr>
        <p:spPr>
          <a:xfrm>
            <a:off x="745277" y="152400"/>
            <a:ext cx="8305800" cy="838200"/>
          </a:xfrm>
        </p:spPr>
        <p:txBody>
          <a:bodyPr/>
          <a:lstStyle/>
          <a:p>
            <a:pPr algn="ctr"/>
            <a:r>
              <a:rPr lang="en-US" sz="2400" dirty="0" smtClean="0">
                <a:latin typeface="Times New Roman" panose="02020603050405020304" pitchFamily="18" charset="0"/>
                <a:cs typeface="Times New Roman" panose="02020603050405020304" pitchFamily="18" charset="0"/>
              </a:rPr>
              <a:t> Important to Note WITH CONSTRUCTION</a:t>
            </a:r>
            <a:endParaRPr lang="en-US" altLang="en-US" sz="2400" dirty="0"/>
          </a:p>
        </p:txBody>
      </p:sp>
      <p:sp>
        <p:nvSpPr>
          <p:cNvPr id="5" name="Rectangle 4"/>
          <p:cNvSpPr/>
          <p:nvPr/>
        </p:nvSpPr>
        <p:spPr>
          <a:xfrm>
            <a:off x="486230" y="990600"/>
            <a:ext cx="8370010" cy="7278916"/>
          </a:xfrm>
          <a:prstGeom prst="rect">
            <a:avLst/>
          </a:prstGeom>
        </p:spPr>
        <p:txBody>
          <a:bodyPr wrap="square">
            <a:spAutoFit/>
          </a:bodyPr>
          <a:lstStyle/>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Need to adjust for local value of dollar, this is provided by Craftsman Book Company-called AMF (Area Modification Factor)</a:t>
            </a:r>
            <a:endParaRPr lang="en-US" sz="2400" dirty="0">
              <a:solidFill>
                <a:srgbClr val="000000"/>
              </a:solidFill>
              <a:latin typeface="Times New Roman" panose="02020603050405020304" pitchFamily="18" charset="0"/>
              <a:cs typeface="Times New Roman" panose="02020603050405020304" pitchFamily="18" charset="0"/>
            </a:endParaRPr>
          </a:p>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Incorporated cities in higher populated counties need to be especially looked at separately from county financial reports (with exception of Atlanta, only looked at the Proprietary Report with Cash Flow, double check to see if there are city level funding independent of county like SPLOST, but rare)</a:t>
            </a:r>
          </a:p>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Not incorporated cities assume part of county </a:t>
            </a:r>
          </a:p>
          <a:p>
            <a:pPr marL="746125" lvl="3" indent="-279400">
              <a:spcBef>
                <a:spcPts val="300"/>
              </a:spcBef>
              <a:buClr>
                <a:srgbClr val="5BAFD1"/>
              </a:buClr>
              <a:buFont typeface="Wingdings" pitchFamily="2" charset="2"/>
              <a:buChar char="§"/>
            </a:pPr>
            <a:r>
              <a:rPr lang="en-US" sz="2400" dirty="0">
                <a:solidFill>
                  <a:srgbClr val="000000"/>
                </a:solidFill>
                <a:latin typeface="Times New Roman" panose="02020603050405020304" pitchFamily="18" charset="0"/>
                <a:cs typeface="Times New Roman" panose="02020603050405020304" pitchFamily="18" charset="0"/>
              </a:rPr>
              <a:t>F</a:t>
            </a:r>
            <a:r>
              <a:rPr lang="en-US" sz="2400" dirty="0" smtClean="0">
                <a:solidFill>
                  <a:srgbClr val="000000"/>
                </a:solidFill>
                <a:latin typeface="Times New Roman" panose="02020603050405020304" pitchFamily="18" charset="0"/>
                <a:cs typeface="Times New Roman" panose="02020603050405020304" pitchFamily="18" charset="0"/>
              </a:rPr>
              <a:t>or small counties (lower population), other than if numbers at county level look unrealistically small, cities are small and likely don’t add anything (but if want can check Proprietary </a:t>
            </a:r>
            <a:r>
              <a:rPr lang="en-US" sz="2400" dirty="0">
                <a:solidFill>
                  <a:srgbClr val="000000"/>
                </a:solidFill>
                <a:latin typeface="Times New Roman" panose="02020603050405020304" pitchFamily="18" charset="0"/>
                <a:cs typeface="Times New Roman" panose="02020603050405020304" pitchFamily="18" charset="0"/>
              </a:rPr>
              <a:t>funds-Cash Flow-acquisitions and construction of capital </a:t>
            </a:r>
            <a:r>
              <a:rPr lang="en-US" sz="2400" dirty="0" smtClean="0">
                <a:solidFill>
                  <a:srgbClr val="000000"/>
                </a:solidFill>
                <a:latin typeface="Times New Roman" panose="02020603050405020304" pitchFamily="18" charset="0"/>
                <a:cs typeface="Times New Roman" panose="02020603050405020304" pitchFamily="18" charset="0"/>
              </a:rPr>
              <a:t>assets, go ahead and if number is larger than county value, then use it)</a:t>
            </a:r>
          </a:p>
          <a:p>
            <a:pPr marL="466725" lvl="3">
              <a:spcBef>
                <a:spcPts val="300"/>
              </a:spcBef>
              <a:buClr>
                <a:srgbClr val="5BAFD1"/>
              </a:buClr>
            </a:pPr>
            <a:endParaRPr lang="en-US" sz="2800" dirty="0" smtClean="0">
              <a:solidFill>
                <a:srgbClr val="000000"/>
              </a:solidFill>
              <a:latin typeface="Times New Roman" panose="02020603050405020304" pitchFamily="18" charset="0"/>
              <a:cs typeface="Times New Roman" panose="02020603050405020304" pitchFamily="18" charset="0"/>
            </a:endParaRPr>
          </a:p>
          <a:p>
            <a:pPr marL="466725" lvl="3">
              <a:spcBef>
                <a:spcPts val="300"/>
              </a:spcBef>
              <a:buClr>
                <a:srgbClr val="5BAFD1"/>
              </a:buClr>
            </a:pPr>
            <a:endParaRPr lang="en-US" sz="3200" dirty="0" smtClean="0">
              <a:solidFill>
                <a:srgbClr val="000000"/>
              </a:solidFill>
              <a:latin typeface="Times New Roman" panose="02020603050405020304" pitchFamily="18" charset="0"/>
              <a:cs typeface="Times New Roman" panose="02020603050405020304" pitchFamily="18" charset="0"/>
            </a:endParaRPr>
          </a:p>
          <a:p>
            <a:pPr marL="746125" lvl="3" indent="-279400">
              <a:spcBef>
                <a:spcPts val="300"/>
              </a:spcBef>
              <a:buClr>
                <a:srgbClr val="5BAFD1"/>
              </a:buClr>
              <a:buFont typeface="Wingdings" pitchFamily="2" charset="2"/>
              <a:buChar char="§"/>
            </a:pP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67580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48</a:t>
            </a:fld>
            <a:endParaRPr lang="en-US" dirty="0"/>
          </a:p>
        </p:txBody>
      </p:sp>
      <p:sp>
        <p:nvSpPr>
          <p:cNvPr id="6" name="Rectangle 2"/>
          <p:cNvSpPr>
            <a:spLocks noGrp="1" noChangeArrowheads="1"/>
          </p:cNvSpPr>
          <p:nvPr>
            <p:ph type="title"/>
          </p:nvPr>
        </p:nvSpPr>
        <p:spPr>
          <a:xfrm>
            <a:off x="745277" y="152400"/>
            <a:ext cx="8305800" cy="838200"/>
          </a:xfrm>
        </p:spPr>
        <p:txBody>
          <a:bodyPr/>
          <a:lstStyle/>
          <a:p>
            <a:pPr algn="ctr"/>
            <a:r>
              <a:rPr lang="en-US" sz="2400" dirty="0" smtClean="0">
                <a:latin typeface="Times New Roman" panose="02020603050405020304" pitchFamily="18" charset="0"/>
                <a:cs typeface="Times New Roman" panose="02020603050405020304" pitchFamily="18" charset="0"/>
              </a:rPr>
              <a:t> Important to Note WITH CONSTRUCTION: APPLY AMF</a:t>
            </a:r>
            <a:endParaRPr lang="en-US" altLang="en-US" sz="2400" dirty="0"/>
          </a:p>
        </p:txBody>
      </p:sp>
      <p:sp>
        <p:nvSpPr>
          <p:cNvPr id="5" name="Rectangle 4"/>
          <p:cNvSpPr/>
          <p:nvPr/>
        </p:nvSpPr>
        <p:spPr>
          <a:xfrm>
            <a:off x="486230" y="990600"/>
            <a:ext cx="8370010" cy="1585049"/>
          </a:xfrm>
          <a:prstGeom prst="rect">
            <a:avLst/>
          </a:prstGeom>
        </p:spPr>
        <p:txBody>
          <a:bodyPr wrap="square">
            <a:spAutoFit/>
          </a:bodyPr>
          <a:lstStyle/>
          <a:p>
            <a:pPr marL="466725" lvl="3">
              <a:spcBef>
                <a:spcPts val="300"/>
              </a:spcBef>
              <a:buClr>
                <a:srgbClr val="5BAFD1"/>
              </a:buClr>
            </a:pPr>
            <a:endParaRPr lang="en-US" sz="2800" dirty="0" smtClean="0">
              <a:solidFill>
                <a:srgbClr val="000000"/>
              </a:solidFill>
              <a:latin typeface="Times New Roman" panose="02020603050405020304" pitchFamily="18" charset="0"/>
              <a:cs typeface="Times New Roman" panose="02020603050405020304" pitchFamily="18" charset="0"/>
            </a:endParaRPr>
          </a:p>
          <a:p>
            <a:pPr marL="466725" lvl="3">
              <a:spcBef>
                <a:spcPts val="300"/>
              </a:spcBef>
              <a:buClr>
                <a:srgbClr val="5BAFD1"/>
              </a:buClr>
            </a:pPr>
            <a:endParaRPr lang="en-US" sz="3200" dirty="0" smtClean="0">
              <a:solidFill>
                <a:srgbClr val="000000"/>
              </a:solidFill>
              <a:latin typeface="Times New Roman" panose="02020603050405020304" pitchFamily="18" charset="0"/>
              <a:cs typeface="Times New Roman" panose="02020603050405020304" pitchFamily="18" charset="0"/>
            </a:endParaRPr>
          </a:p>
          <a:p>
            <a:pPr marL="746125" lvl="3" indent="-279400">
              <a:spcBef>
                <a:spcPts val="300"/>
              </a:spcBef>
              <a:buClr>
                <a:srgbClr val="5BAFD1"/>
              </a:buClr>
              <a:buFont typeface="Wingdings" pitchFamily="2" charset="2"/>
              <a:buChar char="§"/>
            </a:pPr>
            <a:endParaRPr lang="en-US" sz="3200" dirty="0">
              <a:solidFill>
                <a:srgbClr val="000000"/>
              </a:solidFill>
              <a:latin typeface="Times New Roman" panose="02020603050405020304" pitchFamily="18" charset="0"/>
              <a:cs typeface="Times New Roman" panose="02020603050405020304" pitchFamily="18" charset="0"/>
            </a:endParaRPr>
          </a:p>
        </p:txBody>
      </p:sp>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2355" y="1023257"/>
            <a:ext cx="7860904"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1594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49</a:t>
            </a:fld>
            <a:endParaRPr lang="en-US" dirty="0"/>
          </a:p>
        </p:txBody>
      </p:sp>
      <p:sp>
        <p:nvSpPr>
          <p:cNvPr id="6" name="Rectangle 2"/>
          <p:cNvSpPr>
            <a:spLocks noGrp="1" noChangeArrowheads="1"/>
          </p:cNvSpPr>
          <p:nvPr>
            <p:ph type="title"/>
          </p:nvPr>
        </p:nvSpPr>
        <p:spPr>
          <a:xfrm>
            <a:off x="745277" y="152400"/>
            <a:ext cx="8305800" cy="838200"/>
          </a:xfrm>
        </p:spPr>
        <p:txBody>
          <a:bodyPr/>
          <a:lstStyle/>
          <a:p>
            <a:pPr algn="ctr"/>
            <a:r>
              <a:rPr lang="en-US" sz="2400" dirty="0" smtClean="0">
                <a:latin typeface="Times New Roman" panose="02020603050405020304" pitchFamily="18" charset="0"/>
                <a:cs typeface="Times New Roman" panose="02020603050405020304" pitchFamily="18" charset="0"/>
              </a:rPr>
              <a:t> Important to Note WITH CONSTRUCTION: APPLY AMF</a:t>
            </a:r>
            <a:endParaRPr lang="en-US" altLang="en-US" sz="2400" dirty="0"/>
          </a:p>
        </p:txBody>
      </p:sp>
      <p:sp>
        <p:nvSpPr>
          <p:cNvPr id="5" name="Rectangle 4"/>
          <p:cNvSpPr/>
          <p:nvPr/>
        </p:nvSpPr>
        <p:spPr>
          <a:xfrm>
            <a:off x="486230" y="990600"/>
            <a:ext cx="8370010" cy="1585049"/>
          </a:xfrm>
          <a:prstGeom prst="rect">
            <a:avLst/>
          </a:prstGeom>
        </p:spPr>
        <p:txBody>
          <a:bodyPr wrap="square">
            <a:spAutoFit/>
          </a:bodyPr>
          <a:lstStyle/>
          <a:p>
            <a:pPr marL="466725" lvl="3">
              <a:spcBef>
                <a:spcPts val="300"/>
              </a:spcBef>
              <a:buClr>
                <a:srgbClr val="5BAFD1"/>
              </a:buClr>
            </a:pPr>
            <a:endParaRPr lang="en-US" sz="2800" dirty="0" smtClean="0">
              <a:solidFill>
                <a:srgbClr val="000000"/>
              </a:solidFill>
              <a:latin typeface="Times New Roman" panose="02020603050405020304" pitchFamily="18" charset="0"/>
              <a:cs typeface="Times New Roman" panose="02020603050405020304" pitchFamily="18" charset="0"/>
            </a:endParaRPr>
          </a:p>
          <a:p>
            <a:pPr marL="466725" lvl="3">
              <a:spcBef>
                <a:spcPts val="300"/>
              </a:spcBef>
              <a:buClr>
                <a:srgbClr val="5BAFD1"/>
              </a:buClr>
            </a:pPr>
            <a:endParaRPr lang="en-US" sz="3200" dirty="0" smtClean="0">
              <a:solidFill>
                <a:srgbClr val="000000"/>
              </a:solidFill>
              <a:latin typeface="Times New Roman" panose="02020603050405020304" pitchFamily="18" charset="0"/>
              <a:cs typeface="Times New Roman" panose="02020603050405020304" pitchFamily="18" charset="0"/>
            </a:endParaRPr>
          </a:p>
          <a:p>
            <a:pPr marL="746125" lvl="3" indent="-279400">
              <a:spcBef>
                <a:spcPts val="300"/>
              </a:spcBef>
              <a:buClr>
                <a:srgbClr val="5BAFD1"/>
              </a:buClr>
              <a:buFont typeface="Wingdings" pitchFamily="2" charset="2"/>
              <a:buChar char="§"/>
            </a:pPr>
            <a:endParaRPr lang="en-US" sz="3200" dirty="0">
              <a:solidFill>
                <a:srgbClr val="000000"/>
              </a:solidFill>
              <a:latin typeface="Times New Roman" panose="02020603050405020304" pitchFamily="18" charset="0"/>
              <a:cs typeface="Times New Roman" panose="02020603050405020304" pitchFamily="18" charset="0"/>
            </a:endParaRPr>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69" y="1113970"/>
            <a:ext cx="8931494" cy="533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906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5</a:t>
            </a:fld>
            <a:endParaRPr lang="en-US" dirty="0"/>
          </a:p>
        </p:txBody>
      </p:sp>
      <p:sp>
        <p:nvSpPr>
          <p:cNvPr id="6" name="Rectangle 2"/>
          <p:cNvSpPr>
            <a:spLocks noGrp="1" noChangeArrowheads="1"/>
          </p:cNvSpPr>
          <p:nvPr>
            <p:ph type="title"/>
          </p:nvPr>
        </p:nvSpPr>
        <p:spPr>
          <a:xfrm>
            <a:off x="738784" y="152400"/>
            <a:ext cx="8305800" cy="838200"/>
          </a:xfrm>
        </p:spPr>
        <p:txBody>
          <a:bodyPr/>
          <a:lstStyle/>
          <a:p>
            <a:pPr algn="ctr"/>
            <a:r>
              <a:rPr lang="en-US" sz="3400" dirty="0" smtClean="0"/>
              <a:t> </a:t>
            </a:r>
            <a:r>
              <a:rPr lang="en-US" sz="2600" b="1" cap="none" dirty="0" smtClean="0">
                <a:solidFill>
                  <a:srgbClr val="000000"/>
                </a:solidFill>
                <a:latin typeface="Times New Roman" panose="02020603050405020304" pitchFamily="18" charset="0"/>
                <a:ea typeface="+mn-ea"/>
                <a:cs typeface="Times New Roman" panose="02020603050405020304" pitchFamily="18" charset="0"/>
              </a:rPr>
              <a:t>“</a:t>
            </a:r>
            <a:r>
              <a:rPr lang="en-US" sz="2600" b="1" cap="none" dirty="0">
                <a:solidFill>
                  <a:srgbClr val="000000"/>
                </a:solidFill>
                <a:latin typeface="Times New Roman" panose="02020603050405020304" pitchFamily="18" charset="0"/>
                <a:ea typeface="+mn-ea"/>
                <a:cs typeface="Times New Roman" panose="02020603050405020304" pitchFamily="18" charset="0"/>
              </a:rPr>
              <a:t>Geographic Allocation of </a:t>
            </a:r>
            <a:r>
              <a:rPr lang="en-US" sz="2600" b="1" cap="none" dirty="0" err="1">
                <a:solidFill>
                  <a:srgbClr val="000000"/>
                </a:solidFill>
                <a:latin typeface="Times New Roman" panose="02020603050405020304" pitchFamily="18" charset="0"/>
                <a:ea typeface="+mn-ea"/>
                <a:cs typeface="Times New Roman" panose="02020603050405020304" pitchFamily="18" charset="0"/>
              </a:rPr>
              <a:t>Nonroad</a:t>
            </a:r>
            <a:r>
              <a:rPr lang="en-US" sz="2600" b="1" cap="none" dirty="0">
                <a:solidFill>
                  <a:srgbClr val="000000"/>
                </a:solidFill>
                <a:latin typeface="Times New Roman" panose="02020603050405020304" pitchFamily="18" charset="0"/>
                <a:ea typeface="+mn-ea"/>
                <a:cs typeface="Times New Roman" panose="02020603050405020304" pitchFamily="18" charset="0"/>
              </a:rPr>
              <a:t> Engine Population Data to the State and County Level”, published in 2005 </a:t>
            </a:r>
            <a:endParaRPr lang="en-US" altLang="en-US" sz="3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891" y="1066800"/>
            <a:ext cx="813196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3713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50</a:t>
            </a:fld>
            <a:endParaRPr lang="en-US" dirty="0"/>
          </a:p>
        </p:txBody>
      </p:sp>
      <p:sp>
        <p:nvSpPr>
          <p:cNvPr id="6" name="Rectangle 2"/>
          <p:cNvSpPr>
            <a:spLocks noGrp="1" noChangeArrowheads="1"/>
          </p:cNvSpPr>
          <p:nvPr>
            <p:ph type="title"/>
          </p:nvPr>
        </p:nvSpPr>
        <p:spPr>
          <a:xfrm>
            <a:off x="745277" y="152400"/>
            <a:ext cx="8305800" cy="838200"/>
          </a:xfrm>
        </p:spPr>
        <p:txBody>
          <a:bodyPr/>
          <a:lstStyle/>
          <a:p>
            <a:pPr algn="ctr"/>
            <a:r>
              <a:rPr lang="en-US" sz="2400" dirty="0" smtClean="0">
                <a:latin typeface="Times New Roman" panose="02020603050405020304" pitchFamily="18" charset="0"/>
                <a:cs typeface="Times New Roman" panose="02020603050405020304" pitchFamily="18" charset="0"/>
              </a:rPr>
              <a:t> IMPACT OF NEW ALLOCATIONS ON EMISSIONS</a:t>
            </a:r>
            <a:endParaRPr lang="en-US" altLang="en-US" sz="2400" dirty="0"/>
          </a:p>
        </p:txBody>
      </p:sp>
      <p:sp>
        <p:nvSpPr>
          <p:cNvPr id="5" name="Rectangle 4"/>
          <p:cNvSpPr/>
          <p:nvPr/>
        </p:nvSpPr>
        <p:spPr>
          <a:xfrm>
            <a:off x="486230" y="990600"/>
            <a:ext cx="8370010" cy="6578724"/>
          </a:xfrm>
          <a:prstGeom prst="rect">
            <a:avLst/>
          </a:prstGeom>
        </p:spPr>
        <p:txBody>
          <a:bodyPr wrap="square">
            <a:spAutoFit/>
          </a:bodyPr>
          <a:lstStyle/>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Tested new numbers by replacing old allocations with new allocations in the </a:t>
            </a:r>
            <a:r>
              <a:rPr lang="en-US" sz="2400" dirty="0" err="1" smtClean="0">
                <a:solidFill>
                  <a:srgbClr val="000000"/>
                </a:solidFill>
                <a:latin typeface="Times New Roman" panose="02020603050405020304" pitchFamily="18" charset="0"/>
                <a:cs typeface="Times New Roman" panose="02020603050405020304" pitchFamily="18" charset="0"/>
              </a:rPr>
              <a:t>nrstatesurrogates</a:t>
            </a:r>
            <a:r>
              <a:rPr lang="en-US" sz="2400" dirty="0" smtClean="0">
                <a:solidFill>
                  <a:srgbClr val="000000"/>
                </a:solidFill>
                <a:latin typeface="Times New Roman" panose="02020603050405020304" pitchFamily="18" charset="0"/>
                <a:cs typeface="Times New Roman" panose="02020603050405020304" pitchFamily="18" charset="0"/>
              </a:rPr>
              <a:t> input table in MOVES default table for Georgia counties (created a second MOVES default database with name indicated this)</a:t>
            </a:r>
            <a:endParaRPr lang="en-US" sz="2400" dirty="0">
              <a:solidFill>
                <a:srgbClr val="000000"/>
              </a:solidFill>
              <a:latin typeface="Times New Roman" panose="02020603050405020304" pitchFamily="18" charset="0"/>
              <a:cs typeface="Times New Roman" panose="02020603050405020304" pitchFamily="18" charset="0"/>
            </a:endParaRPr>
          </a:p>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Ran MOVES before and after change (with proposed and current MOVES default database)</a:t>
            </a:r>
          </a:p>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Compared numbers for 13 county Atlanta area (other inputs based on 110(l) demonstration we are currently conducting, newest assumptions we have)</a:t>
            </a:r>
          </a:p>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 8% increase in emissions NOx, 12% decrease in emissions VOC</a:t>
            </a:r>
          </a:p>
          <a:p>
            <a:pPr marL="746125" lvl="3" indent="-279400">
              <a:spcBef>
                <a:spcPts val="300"/>
              </a:spcBef>
              <a:buClr>
                <a:srgbClr val="5BAFD1"/>
              </a:buClr>
              <a:buFont typeface="Wingdings" pitchFamily="2" charset="2"/>
              <a:buChar char="§"/>
            </a:pPr>
            <a:r>
              <a:rPr lang="en-US" sz="2400" dirty="0" smtClean="0">
                <a:solidFill>
                  <a:srgbClr val="000000"/>
                </a:solidFill>
                <a:latin typeface="Times New Roman" panose="02020603050405020304" pitchFamily="18" charset="0"/>
                <a:cs typeface="Times New Roman" panose="02020603050405020304" pitchFamily="18" charset="0"/>
              </a:rPr>
              <a:t>NOx dependent on construction, VOC on landscaping the most</a:t>
            </a:r>
          </a:p>
          <a:p>
            <a:pPr marL="466725" lvl="3">
              <a:spcBef>
                <a:spcPts val="300"/>
              </a:spcBef>
              <a:buClr>
                <a:srgbClr val="5BAFD1"/>
              </a:buClr>
            </a:pPr>
            <a:endParaRPr lang="en-US" sz="2800" dirty="0" smtClean="0">
              <a:solidFill>
                <a:srgbClr val="000000"/>
              </a:solidFill>
              <a:latin typeface="Times New Roman" panose="02020603050405020304" pitchFamily="18" charset="0"/>
              <a:cs typeface="Times New Roman" panose="02020603050405020304" pitchFamily="18" charset="0"/>
            </a:endParaRPr>
          </a:p>
          <a:p>
            <a:pPr marL="466725" lvl="3">
              <a:spcBef>
                <a:spcPts val="300"/>
              </a:spcBef>
              <a:buClr>
                <a:srgbClr val="5BAFD1"/>
              </a:buClr>
            </a:pPr>
            <a:endParaRPr lang="en-US" sz="3200" dirty="0" smtClean="0">
              <a:solidFill>
                <a:srgbClr val="000000"/>
              </a:solidFill>
              <a:latin typeface="Times New Roman" panose="02020603050405020304" pitchFamily="18" charset="0"/>
              <a:cs typeface="Times New Roman" panose="02020603050405020304" pitchFamily="18" charset="0"/>
            </a:endParaRPr>
          </a:p>
          <a:p>
            <a:pPr marL="746125" lvl="3" indent="-279400">
              <a:spcBef>
                <a:spcPts val="300"/>
              </a:spcBef>
              <a:buClr>
                <a:srgbClr val="5BAFD1"/>
              </a:buClr>
              <a:buFont typeface="Wingdings" pitchFamily="2" charset="2"/>
              <a:buChar char="§"/>
            </a:pPr>
            <a:endParaRPr lang="en-US" sz="32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92667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51</a:t>
            </a:fld>
            <a:endParaRPr lang="en-US" dirty="0"/>
          </a:p>
        </p:txBody>
      </p:sp>
      <p:sp>
        <p:nvSpPr>
          <p:cNvPr id="6" name="Rectangle 2"/>
          <p:cNvSpPr>
            <a:spLocks noGrp="1" noChangeArrowheads="1"/>
          </p:cNvSpPr>
          <p:nvPr>
            <p:ph type="title"/>
          </p:nvPr>
        </p:nvSpPr>
        <p:spPr>
          <a:xfrm>
            <a:off x="-275771" y="152400"/>
            <a:ext cx="9448800" cy="1066800"/>
          </a:xfrm>
        </p:spPr>
        <p:txBody>
          <a:bodyPr/>
          <a:lstStyle/>
          <a:p>
            <a:pPr algn="ctr"/>
            <a:r>
              <a:rPr lang="en-US" sz="3400" dirty="0">
                <a:latin typeface="Times New Roman" panose="02020603050405020304" pitchFamily="18" charset="0"/>
                <a:cs typeface="Times New Roman" panose="02020603050405020304" pitchFamily="18" charset="0"/>
              </a:rPr>
              <a:t>MOVES default </a:t>
            </a:r>
            <a:r>
              <a:rPr lang="en-US" sz="3400" dirty="0" smtClean="0">
                <a:latin typeface="Times New Roman" panose="02020603050405020304" pitchFamily="18" charset="0"/>
                <a:cs typeface="Times New Roman" panose="02020603050405020304" pitchFamily="18" charset="0"/>
              </a:rPr>
              <a:t>database-   </a:t>
            </a:r>
            <a:br>
              <a:rPr lang="en-US" sz="3400" dirty="0" smtClean="0">
                <a:latin typeface="Times New Roman" panose="02020603050405020304" pitchFamily="18" charset="0"/>
                <a:cs typeface="Times New Roman" panose="02020603050405020304" pitchFamily="18" charset="0"/>
              </a:rPr>
            </a:br>
            <a:r>
              <a:rPr lang="en-US" sz="3400" dirty="0" smtClean="0">
                <a:latin typeface="Times New Roman" panose="02020603050405020304" pitchFamily="18" charset="0"/>
                <a:cs typeface="Times New Roman" panose="02020603050405020304" pitchFamily="18" charset="0"/>
              </a:rPr>
              <a:t>      </a:t>
            </a:r>
            <a:r>
              <a:rPr lang="en-US" sz="3200" cap="none" dirty="0" err="1" smtClean="0">
                <a:latin typeface="Times New Roman" panose="02020603050405020304" pitchFamily="18" charset="0"/>
                <a:cs typeface="Times New Roman" panose="02020603050405020304" pitchFamily="18" charset="0"/>
              </a:rPr>
              <a:t>nrstatesurrogate</a:t>
            </a:r>
            <a:r>
              <a:rPr lang="en-US" sz="3200" cap="none" dirty="0">
                <a:latin typeface="Times New Roman" panose="02020603050405020304" pitchFamily="18" charset="0"/>
                <a:cs typeface="Times New Roman" panose="02020603050405020304" pitchFamily="18" charset="0"/>
              </a:rPr>
              <a:t> </a:t>
            </a:r>
            <a:r>
              <a:rPr lang="en-US" sz="3200" cap="none" dirty="0" smtClean="0">
                <a:latin typeface="Times New Roman" panose="02020603050405020304" pitchFamily="18" charset="0"/>
                <a:cs typeface="Times New Roman" panose="02020603050405020304" pitchFamily="18" charset="0"/>
              </a:rPr>
              <a:t>currently for recreational vehicles</a:t>
            </a:r>
            <a:endParaRPr lang="en-US" altLang="en-US" sz="3200" cap="none" dirty="0"/>
          </a:p>
        </p:txBody>
      </p:sp>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371600"/>
            <a:ext cx="7924798" cy="4952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95177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52</a:t>
            </a:fld>
            <a:endParaRPr lang="en-US" dirty="0"/>
          </a:p>
        </p:txBody>
      </p:sp>
      <p:sp>
        <p:nvSpPr>
          <p:cNvPr id="6" name="Rectangle 2"/>
          <p:cNvSpPr>
            <a:spLocks noGrp="1" noChangeArrowheads="1"/>
          </p:cNvSpPr>
          <p:nvPr>
            <p:ph type="title"/>
          </p:nvPr>
        </p:nvSpPr>
        <p:spPr>
          <a:xfrm>
            <a:off x="-275771" y="152400"/>
            <a:ext cx="9448800" cy="1066800"/>
          </a:xfrm>
        </p:spPr>
        <p:txBody>
          <a:bodyPr/>
          <a:lstStyle/>
          <a:p>
            <a:pPr algn="ctr"/>
            <a:r>
              <a:rPr lang="en-US" sz="3400" dirty="0">
                <a:latin typeface="Times New Roman" panose="02020603050405020304" pitchFamily="18" charset="0"/>
                <a:cs typeface="Times New Roman" panose="02020603050405020304" pitchFamily="18" charset="0"/>
              </a:rPr>
              <a:t>MOVES default </a:t>
            </a:r>
            <a:r>
              <a:rPr lang="en-US" sz="3400" dirty="0" smtClean="0">
                <a:latin typeface="Times New Roman" panose="02020603050405020304" pitchFamily="18" charset="0"/>
                <a:cs typeface="Times New Roman" panose="02020603050405020304" pitchFamily="18" charset="0"/>
              </a:rPr>
              <a:t>database-   </a:t>
            </a:r>
            <a:br>
              <a:rPr lang="en-US" sz="3400" dirty="0" smtClean="0">
                <a:latin typeface="Times New Roman" panose="02020603050405020304" pitchFamily="18" charset="0"/>
                <a:cs typeface="Times New Roman" panose="02020603050405020304" pitchFamily="18" charset="0"/>
              </a:rPr>
            </a:br>
            <a:r>
              <a:rPr lang="en-US" sz="3400" dirty="0" smtClean="0">
                <a:latin typeface="Times New Roman" panose="02020603050405020304" pitchFamily="18" charset="0"/>
                <a:cs typeface="Times New Roman" panose="02020603050405020304" pitchFamily="18" charset="0"/>
              </a:rPr>
              <a:t>      </a:t>
            </a:r>
            <a:r>
              <a:rPr lang="en-US" sz="3200" cap="none" dirty="0" err="1" smtClean="0">
                <a:latin typeface="Times New Roman" panose="02020603050405020304" pitchFamily="18" charset="0"/>
                <a:cs typeface="Times New Roman" panose="02020603050405020304" pitchFamily="18" charset="0"/>
              </a:rPr>
              <a:t>nrstatesurrogate</a:t>
            </a:r>
            <a:r>
              <a:rPr lang="en-US" sz="3200" cap="none" dirty="0" smtClean="0">
                <a:latin typeface="Times New Roman" panose="02020603050405020304" pitchFamily="18" charset="0"/>
                <a:cs typeface="Times New Roman" panose="02020603050405020304" pitchFamily="18" charset="0"/>
              </a:rPr>
              <a:t> replacement (recreational vehicles)  </a:t>
            </a:r>
            <a:endParaRPr lang="en-US" altLang="en-US" sz="3200" cap="none" dirty="0"/>
          </a:p>
        </p:txBody>
      </p:sp>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304925"/>
            <a:ext cx="7391400" cy="461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720141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rrowheads="1"/>
          </p:cNvPicPr>
          <p:nvPr/>
        </p:nvPicPr>
        <p:blipFill>
          <a:blip r:embed="rId3" cstate="print">
            <a:lum bright="20000"/>
            <a:extLst>
              <a:ext uri="{28A0092B-C50C-407E-A947-70E740481C1C}">
                <a14:useLocalDpi xmlns:a14="http://schemas.microsoft.com/office/drawing/2010/main" val="0"/>
              </a:ext>
            </a:extLst>
          </a:blip>
          <a:srcRect/>
          <a:stretch>
            <a:fillRect/>
          </a:stretch>
        </p:blipFill>
        <p:spPr bwMode="auto">
          <a:xfrm>
            <a:off x="2743200" y="1295400"/>
            <a:ext cx="35052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514" name="Rectangle 2"/>
          <p:cNvSpPr>
            <a:spLocks noGrp="1" noChangeArrowheads="1"/>
          </p:cNvSpPr>
          <p:nvPr>
            <p:ph type="title"/>
          </p:nvPr>
        </p:nvSpPr>
        <p:spPr>
          <a:xfrm>
            <a:off x="457200" y="152400"/>
            <a:ext cx="8305800" cy="838200"/>
          </a:xfrm>
        </p:spPr>
        <p:txBody>
          <a:bodyPr/>
          <a:lstStyle/>
          <a:p>
            <a:pPr algn="ctr"/>
            <a:r>
              <a:rPr lang="en-US" altLang="en-US" sz="3400" dirty="0"/>
              <a:t>Contact Information</a:t>
            </a:r>
          </a:p>
        </p:txBody>
      </p:sp>
      <p:sp>
        <p:nvSpPr>
          <p:cNvPr id="64515" name="Rectangle 3"/>
          <p:cNvSpPr>
            <a:spLocks noGrp="1" noChangeArrowheads="1"/>
          </p:cNvSpPr>
          <p:nvPr>
            <p:ph type="body" idx="1"/>
          </p:nvPr>
        </p:nvSpPr>
        <p:spPr>
          <a:xfrm>
            <a:off x="0" y="2209800"/>
            <a:ext cx="9144000" cy="4495800"/>
          </a:xfrm>
        </p:spPr>
        <p:txBody>
          <a:bodyPr>
            <a:noAutofit/>
          </a:bodyPr>
          <a:lstStyle/>
          <a:p>
            <a:pPr marL="0" indent="0" algn="ctr">
              <a:lnSpc>
                <a:spcPct val="90000"/>
              </a:lnSpc>
            </a:pPr>
            <a:r>
              <a:rPr lang="en-US" altLang="en-US" sz="3600" dirty="0">
                <a:latin typeface="+mj-lt"/>
              </a:rPr>
              <a:t>Gil Grodzinsky, </a:t>
            </a:r>
            <a:r>
              <a:rPr lang="en-US" altLang="en-US" sz="3600" b="1" dirty="0">
                <a:latin typeface="+mj-lt"/>
              </a:rPr>
              <a:t>Ph.D.</a:t>
            </a:r>
            <a:br>
              <a:rPr lang="en-US" altLang="en-US" sz="3600" b="1" dirty="0">
                <a:latin typeface="+mj-lt"/>
              </a:rPr>
            </a:br>
            <a:r>
              <a:rPr lang="en-US" altLang="en-US" sz="3600" b="1" dirty="0">
                <a:latin typeface="+mj-lt"/>
              </a:rPr>
              <a:t>Georgia Dept. of Natural Resources</a:t>
            </a:r>
            <a:br>
              <a:rPr lang="en-US" altLang="en-US" sz="3600" b="1" dirty="0">
                <a:latin typeface="+mj-lt"/>
              </a:rPr>
            </a:br>
            <a:r>
              <a:rPr lang="en-US" altLang="en-US" sz="3600" b="1" dirty="0">
                <a:latin typeface="+mj-lt"/>
              </a:rPr>
              <a:t>4244 International Parkway, Suite 120</a:t>
            </a:r>
            <a:br>
              <a:rPr lang="en-US" altLang="en-US" sz="3600" b="1" dirty="0">
                <a:latin typeface="+mj-lt"/>
              </a:rPr>
            </a:br>
            <a:r>
              <a:rPr lang="en-US" altLang="en-US" sz="3600" b="1" dirty="0">
                <a:latin typeface="+mj-lt"/>
              </a:rPr>
              <a:t>Atlanta, GA 30354</a:t>
            </a:r>
            <a:br>
              <a:rPr lang="en-US" altLang="en-US" sz="3600" b="1" dirty="0">
                <a:latin typeface="+mj-lt"/>
              </a:rPr>
            </a:br>
            <a:r>
              <a:rPr lang="en-US" altLang="en-US" sz="3600" b="1" dirty="0">
                <a:latin typeface="+mj-lt"/>
              </a:rPr>
              <a:t/>
            </a:r>
            <a:br>
              <a:rPr lang="en-US" altLang="en-US" sz="3600" b="1" dirty="0">
                <a:latin typeface="+mj-lt"/>
              </a:rPr>
            </a:br>
            <a:r>
              <a:rPr lang="en-US" altLang="en-US" sz="3600" dirty="0" smtClean="0">
                <a:latin typeface="+mj-lt"/>
              </a:rPr>
              <a:t>Gil.Grodzinsky@dnr.ga.gov </a:t>
            </a:r>
            <a:r>
              <a:rPr lang="en-US" altLang="en-US" sz="3600" b="1" dirty="0">
                <a:latin typeface="+mj-lt"/>
              </a:rPr>
              <a:t/>
            </a:r>
            <a:br>
              <a:rPr lang="en-US" altLang="en-US" sz="3600" b="1" dirty="0">
                <a:latin typeface="+mj-lt"/>
              </a:rPr>
            </a:br>
            <a:r>
              <a:rPr lang="en-US" altLang="en-US" sz="3600" b="1" dirty="0" smtClean="0">
                <a:latin typeface="+mj-lt"/>
              </a:rPr>
              <a:t>404-363-7123</a:t>
            </a:r>
          </a:p>
        </p:txBody>
      </p:sp>
    </p:spTree>
    <p:extLst>
      <p:ext uri="{BB962C8B-B14F-4D97-AF65-F5344CB8AC3E}">
        <p14:creationId xmlns:p14="http://schemas.microsoft.com/office/powerpoint/2010/main" val="4289644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6</a:t>
            </a:fld>
            <a:endParaRPr lang="en-US" dirty="0"/>
          </a:p>
        </p:txBody>
      </p:sp>
      <p:sp>
        <p:nvSpPr>
          <p:cNvPr id="6" name="Rectangle 2"/>
          <p:cNvSpPr>
            <a:spLocks noGrp="1" noChangeArrowheads="1"/>
          </p:cNvSpPr>
          <p:nvPr>
            <p:ph type="title"/>
          </p:nvPr>
        </p:nvSpPr>
        <p:spPr>
          <a:xfrm>
            <a:off x="738784" y="152400"/>
            <a:ext cx="8305800" cy="838200"/>
          </a:xfrm>
        </p:spPr>
        <p:txBody>
          <a:bodyPr/>
          <a:lstStyle/>
          <a:p>
            <a:pPr algn="ctr"/>
            <a:r>
              <a:rPr lang="en-US" sz="3400" dirty="0" smtClean="0"/>
              <a:t> </a:t>
            </a:r>
            <a:r>
              <a:rPr lang="en-US" sz="2600" b="1" cap="none" dirty="0" smtClean="0">
                <a:solidFill>
                  <a:srgbClr val="000000"/>
                </a:solidFill>
                <a:latin typeface="Times New Roman" panose="02020603050405020304" pitchFamily="18" charset="0"/>
                <a:ea typeface="+mn-ea"/>
                <a:cs typeface="Times New Roman" panose="02020603050405020304" pitchFamily="18" charset="0"/>
              </a:rPr>
              <a:t>“</a:t>
            </a:r>
            <a:r>
              <a:rPr lang="en-US" sz="2600" b="1" cap="none" dirty="0">
                <a:solidFill>
                  <a:srgbClr val="000000"/>
                </a:solidFill>
                <a:latin typeface="Times New Roman" panose="02020603050405020304" pitchFamily="18" charset="0"/>
                <a:ea typeface="+mn-ea"/>
                <a:cs typeface="Times New Roman" panose="02020603050405020304" pitchFamily="18" charset="0"/>
              </a:rPr>
              <a:t>Geographic Allocation of </a:t>
            </a:r>
            <a:r>
              <a:rPr lang="en-US" sz="2600" b="1" cap="none" dirty="0" err="1">
                <a:solidFill>
                  <a:srgbClr val="000000"/>
                </a:solidFill>
                <a:latin typeface="Times New Roman" panose="02020603050405020304" pitchFamily="18" charset="0"/>
                <a:ea typeface="+mn-ea"/>
                <a:cs typeface="Times New Roman" panose="02020603050405020304" pitchFamily="18" charset="0"/>
              </a:rPr>
              <a:t>Nonroad</a:t>
            </a:r>
            <a:r>
              <a:rPr lang="en-US" sz="2600" b="1" cap="none" dirty="0">
                <a:solidFill>
                  <a:srgbClr val="000000"/>
                </a:solidFill>
                <a:latin typeface="Times New Roman" panose="02020603050405020304" pitchFamily="18" charset="0"/>
                <a:ea typeface="+mn-ea"/>
                <a:cs typeface="Times New Roman" panose="02020603050405020304" pitchFamily="18" charset="0"/>
              </a:rPr>
              <a:t> Engine Population Data to the State and County Level”, published in 2005 </a:t>
            </a:r>
            <a:endParaRPr lang="en-US" altLang="en-US" sz="3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556" y="1066799"/>
            <a:ext cx="8496697" cy="47770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3747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7</a:t>
            </a:fld>
            <a:endParaRPr lang="en-US" dirty="0"/>
          </a:p>
        </p:txBody>
      </p:sp>
      <p:sp>
        <p:nvSpPr>
          <p:cNvPr id="6" name="Rectangle 2"/>
          <p:cNvSpPr>
            <a:spLocks noGrp="1" noChangeArrowheads="1"/>
          </p:cNvSpPr>
          <p:nvPr>
            <p:ph type="title"/>
          </p:nvPr>
        </p:nvSpPr>
        <p:spPr>
          <a:xfrm>
            <a:off x="738784" y="152400"/>
            <a:ext cx="8305800" cy="838200"/>
          </a:xfrm>
        </p:spPr>
        <p:txBody>
          <a:bodyPr/>
          <a:lstStyle/>
          <a:p>
            <a:pPr algn="ctr"/>
            <a:r>
              <a:rPr lang="en-US" sz="3400" dirty="0" smtClean="0"/>
              <a:t> </a:t>
            </a:r>
            <a:r>
              <a:rPr lang="en-US" sz="2600" b="1" cap="none" dirty="0" smtClean="0">
                <a:solidFill>
                  <a:srgbClr val="000000"/>
                </a:solidFill>
                <a:latin typeface="Times New Roman" panose="02020603050405020304" pitchFamily="18" charset="0"/>
                <a:ea typeface="+mn-ea"/>
                <a:cs typeface="Times New Roman" panose="02020603050405020304" pitchFamily="18" charset="0"/>
              </a:rPr>
              <a:t>“</a:t>
            </a:r>
            <a:r>
              <a:rPr lang="en-US" sz="2600" b="1" cap="none" dirty="0">
                <a:solidFill>
                  <a:srgbClr val="000000"/>
                </a:solidFill>
                <a:latin typeface="Times New Roman" panose="02020603050405020304" pitchFamily="18" charset="0"/>
                <a:ea typeface="+mn-ea"/>
                <a:cs typeface="Times New Roman" panose="02020603050405020304" pitchFamily="18" charset="0"/>
              </a:rPr>
              <a:t>Geographic Allocation of </a:t>
            </a:r>
            <a:r>
              <a:rPr lang="en-US" sz="2600" b="1" cap="none" dirty="0" err="1">
                <a:solidFill>
                  <a:srgbClr val="000000"/>
                </a:solidFill>
                <a:latin typeface="Times New Roman" panose="02020603050405020304" pitchFamily="18" charset="0"/>
                <a:ea typeface="+mn-ea"/>
                <a:cs typeface="Times New Roman" panose="02020603050405020304" pitchFamily="18" charset="0"/>
              </a:rPr>
              <a:t>Nonroad</a:t>
            </a:r>
            <a:r>
              <a:rPr lang="en-US" sz="2600" b="1" cap="none" dirty="0">
                <a:solidFill>
                  <a:srgbClr val="000000"/>
                </a:solidFill>
                <a:latin typeface="Times New Roman" panose="02020603050405020304" pitchFamily="18" charset="0"/>
                <a:ea typeface="+mn-ea"/>
                <a:cs typeface="Times New Roman" panose="02020603050405020304" pitchFamily="18" charset="0"/>
              </a:rPr>
              <a:t> Engine Population Data to the State and County Level”, published in 2005 </a:t>
            </a:r>
            <a:endParaRPr lang="en-US" altLang="en-US" sz="3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516588" cy="4788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95562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8</a:t>
            </a:fld>
            <a:endParaRPr lang="en-US" dirty="0"/>
          </a:p>
        </p:txBody>
      </p:sp>
      <p:sp>
        <p:nvSpPr>
          <p:cNvPr id="6" name="Rectangle 2"/>
          <p:cNvSpPr>
            <a:spLocks noGrp="1" noChangeArrowheads="1"/>
          </p:cNvSpPr>
          <p:nvPr>
            <p:ph type="title"/>
          </p:nvPr>
        </p:nvSpPr>
        <p:spPr>
          <a:xfrm>
            <a:off x="738784" y="152400"/>
            <a:ext cx="8305800" cy="838200"/>
          </a:xfrm>
        </p:spPr>
        <p:txBody>
          <a:bodyPr/>
          <a:lstStyle/>
          <a:p>
            <a:pPr algn="ctr"/>
            <a:r>
              <a:rPr lang="en-US" sz="3400" dirty="0" smtClean="0"/>
              <a:t> </a:t>
            </a:r>
            <a:r>
              <a:rPr lang="en-US" sz="2600" b="1" cap="none" dirty="0" smtClean="0">
                <a:solidFill>
                  <a:srgbClr val="000000"/>
                </a:solidFill>
                <a:latin typeface="Times New Roman" panose="02020603050405020304" pitchFamily="18" charset="0"/>
                <a:ea typeface="+mn-ea"/>
                <a:cs typeface="Times New Roman" panose="02020603050405020304" pitchFamily="18" charset="0"/>
              </a:rPr>
              <a:t>“</a:t>
            </a:r>
            <a:r>
              <a:rPr lang="en-US" sz="2600" b="1" cap="none" dirty="0">
                <a:solidFill>
                  <a:srgbClr val="000000"/>
                </a:solidFill>
                <a:latin typeface="Times New Roman" panose="02020603050405020304" pitchFamily="18" charset="0"/>
                <a:ea typeface="+mn-ea"/>
                <a:cs typeface="Times New Roman" panose="02020603050405020304" pitchFamily="18" charset="0"/>
              </a:rPr>
              <a:t>Geographic Allocation of </a:t>
            </a:r>
            <a:r>
              <a:rPr lang="en-US" sz="2600" b="1" cap="none" dirty="0" err="1">
                <a:solidFill>
                  <a:srgbClr val="000000"/>
                </a:solidFill>
                <a:latin typeface="Times New Roman" panose="02020603050405020304" pitchFamily="18" charset="0"/>
                <a:ea typeface="+mn-ea"/>
                <a:cs typeface="Times New Roman" panose="02020603050405020304" pitchFamily="18" charset="0"/>
              </a:rPr>
              <a:t>Nonroad</a:t>
            </a:r>
            <a:r>
              <a:rPr lang="en-US" sz="2600" b="1" cap="none" dirty="0">
                <a:solidFill>
                  <a:srgbClr val="000000"/>
                </a:solidFill>
                <a:latin typeface="Times New Roman" panose="02020603050405020304" pitchFamily="18" charset="0"/>
                <a:ea typeface="+mn-ea"/>
                <a:cs typeface="Times New Roman" panose="02020603050405020304" pitchFamily="18" charset="0"/>
              </a:rPr>
              <a:t> Engine Population Data to the State and County Level”, published in 2005 </a:t>
            </a:r>
            <a:endParaRPr lang="en-US" altLang="en-US" sz="3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3422" y="1181100"/>
            <a:ext cx="8160659" cy="45881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39744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57201" y="1143000"/>
            <a:ext cx="8160658" cy="4572000"/>
          </a:xfrm>
        </p:spPr>
        <p:txBody>
          <a:bodyPr>
            <a:normAutofit/>
          </a:bodyPr>
          <a:lstStyle/>
          <a:p>
            <a:pPr marL="0" indent="0">
              <a:lnSpc>
                <a:spcPct val="90000"/>
              </a:lnSpc>
            </a:pPr>
            <a:r>
              <a:rPr lang="en-US" altLang="en-US" sz="3200" b="0" dirty="0" smtClean="0"/>
              <a:t> </a:t>
            </a:r>
            <a:endParaRPr lang="en-US" sz="3200" dirty="0" smtClean="0"/>
          </a:p>
          <a:p>
            <a:pPr marL="466725" lvl="3" indent="0">
              <a:buNone/>
            </a:pPr>
            <a:endParaRPr lang="en-US" sz="3200" dirty="0"/>
          </a:p>
        </p:txBody>
      </p:sp>
      <p:sp>
        <p:nvSpPr>
          <p:cNvPr id="4" name="TextBox 3"/>
          <p:cNvSpPr txBox="1"/>
          <p:nvPr/>
        </p:nvSpPr>
        <p:spPr>
          <a:xfrm>
            <a:off x="8617859" y="6444734"/>
            <a:ext cx="418704" cy="369332"/>
          </a:xfrm>
          <a:prstGeom prst="rect">
            <a:avLst/>
          </a:prstGeom>
          <a:noFill/>
        </p:spPr>
        <p:txBody>
          <a:bodyPr wrap="none" rtlCol="0">
            <a:spAutoFit/>
          </a:bodyPr>
          <a:lstStyle/>
          <a:p>
            <a:fld id="{606CF35B-3E7E-4F15-8F8B-565AFD93BC28}" type="slidenum">
              <a:rPr lang="en-US" smtClean="0"/>
              <a:t>9</a:t>
            </a:fld>
            <a:endParaRPr lang="en-US" dirty="0"/>
          </a:p>
        </p:txBody>
      </p:sp>
      <p:sp>
        <p:nvSpPr>
          <p:cNvPr id="6" name="Rectangle 2"/>
          <p:cNvSpPr>
            <a:spLocks noGrp="1" noChangeArrowheads="1"/>
          </p:cNvSpPr>
          <p:nvPr>
            <p:ph type="title"/>
          </p:nvPr>
        </p:nvSpPr>
        <p:spPr>
          <a:xfrm>
            <a:off x="738784" y="152400"/>
            <a:ext cx="8305800" cy="838200"/>
          </a:xfrm>
        </p:spPr>
        <p:txBody>
          <a:bodyPr/>
          <a:lstStyle/>
          <a:p>
            <a:pPr algn="ctr"/>
            <a:r>
              <a:rPr lang="en-US" sz="3400" dirty="0" smtClean="0"/>
              <a:t> </a:t>
            </a:r>
            <a:r>
              <a:rPr lang="en-US" sz="2600" b="1" cap="none" dirty="0" smtClean="0">
                <a:solidFill>
                  <a:srgbClr val="000000"/>
                </a:solidFill>
                <a:latin typeface="Times New Roman" panose="02020603050405020304" pitchFamily="18" charset="0"/>
                <a:ea typeface="+mn-ea"/>
                <a:cs typeface="Times New Roman" panose="02020603050405020304" pitchFamily="18" charset="0"/>
              </a:rPr>
              <a:t>“</a:t>
            </a:r>
            <a:r>
              <a:rPr lang="en-US" sz="2600" b="1" cap="none" dirty="0">
                <a:solidFill>
                  <a:srgbClr val="000000"/>
                </a:solidFill>
                <a:latin typeface="Times New Roman" panose="02020603050405020304" pitchFamily="18" charset="0"/>
                <a:ea typeface="+mn-ea"/>
                <a:cs typeface="Times New Roman" panose="02020603050405020304" pitchFamily="18" charset="0"/>
              </a:rPr>
              <a:t>Geographic Allocation of </a:t>
            </a:r>
            <a:r>
              <a:rPr lang="en-US" sz="2600" b="1" cap="none" dirty="0" err="1">
                <a:solidFill>
                  <a:srgbClr val="000000"/>
                </a:solidFill>
                <a:latin typeface="Times New Roman" panose="02020603050405020304" pitchFamily="18" charset="0"/>
                <a:ea typeface="+mn-ea"/>
                <a:cs typeface="Times New Roman" panose="02020603050405020304" pitchFamily="18" charset="0"/>
              </a:rPr>
              <a:t>Nonroad</a:t>
            </a:r>
            <a:r>
              <a:rPr lang="en-US" sz="2600" b="1" cap="none" dirty="0">
                <a:solidFill>
                  <a:srgbClr val="000000"/>
                </a:solidFill>
                <a:latin typeface="Times New Roman" panose="02020603050405020304" pitchFamily="18" charset="0"/>
                <a:ea typeface="+mn-ea"/>
                <a:cs typeface="Times New Roman" panose="02020603050405020304" pitchFamily="18" charset="0"/>
              </a:rPr>
              <a:t> Engine Population Data to the State and County Level”, published in 2005 </a:t>
            </a:r>
            <a:endParaRPr lang="en-US" altLang="en-US" sz="3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376" y="1143000"/>
            <a:ext cx="840303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1195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EPD_Powerpoint_Template_Standard">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ngle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20400000"/>
            </a:lightRig>
          </a:scene3d>
          <a:sp3d contourW="6350">
            <a:bevelT w="41275" h="19050" prst="angle"/>
            <a:contourClr>
              <a:schemeClr val="phClr">
                <a:shade val="25000"/>
                <a:satMod val="150000"/>
              </a:schemeClr>
            </a:contourClr>
          </a:sp3d>
        </a:effectStyle>
      </a:effectStyleLst>
      <a:bgFillStyleLst>
        <a:solidFill>
          <a:schemeClr val="phClr"/>
        </a:solidFill>
        <a:blipFill rotWithShape="1">
          <a:blip xmlns:r="http://schemas.openxmlformats.org/officeDocument/2006/relationships" r:embed="rId1">
            <a:duotone>
              <a:schemeClr val="phClr">
                <a:tint val="90000"/>
                <a:shade val="85000"/>
              </a:schemeClr>
              <a:schemeClr val="phClr">
                <a:tint val="95000"/>
                <a:shade val="99000"/>
              </a:schemeClr>
            </a:duotone>
          </a:blip>
          <a:tile tx="0" ty="0" sx="100000" sy="100000" flip="none" algn="tl"/>
        </a:blipFill>
        <a:blipFill rotWithShape="1">
          <a:blip xmlns:r="http://schemas.openxmlformats.org/officeDocument/2006/relationships" r:embed="rId2">
            <a:duotone>
              <a:schemeClr val="phClr">
                <a:tint val="93000"/>
                <a:shade val="85000"/>
              </a:schemeClr>
              <a:schemeClr val="phClr">
                <a:tint val="96000"/>
                <a:shade val="99000"/>
              </a:schemeClr>
            </a:duotone>
          </a:blip>
          <a:tile tx="0" ty="0" sx="90000" sy="9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EPD_Powerpoint_Template_Standard</Template>
  <TotalTime>9126</TotalTime>
  <Words>1157</Words>
  <Application>Microsoft Office PowerPoint</Application>
  <PresentationFormat>On-screen Show (4:3)</PresentationFormat>
  <Paragraphs>194</Paragraphs>
  <Slides>53</Slides>
  <Notes>1</Notes>
  <HiddenSlides>0</HiddenSlides>
  <MMClips>0</MMClips>
  <ScaleCrop>false</ScaleCrop>
  <HeadingPairs>
    <vt:vector size="4" baseType="variant">
      <vt:variant>
        <vt:lpstr>Theme</vt:lpstr>
      </vt:variant>
      <vt:variant>
        <vt:i4>1</vt:i4>
      </vt:variant>
      <vt:variant>
        <vt:lpstr>Slide Titles</vt:lpstr>
      </vt:variant>
      <vt:variant>
        <vt:i4>53</vt:i4>
      </vt:variant>
    </vt:vector>
  </HeadingPairs>
  <TitlesOfParts>
    <vt:vector size="54" baseType="lpstr">
      <vt:lpstr>EPD_Powerpoint_Template_Standard</vt:lpstr>
      <vt:lpstr>PowerPoint Presentation</vt:lpstr>
      <vt:lpstr>KEY FIRST SOURCES FOR APPROACH</vt:lpstr>
      <vt:lpstr> “Geographic Allocation of Nonroad Engine Population Data to the State and County Level”, published in 2005 </vt:lpstr>
      <vt:lpstr> “Geographic Allocation of Nonroad Engine Population Data to the State and County Level”, published in 2005 </vt:lpstr>
      <vt:lpstr> “Geographic Allocation of Nonroad Engine Population Data to the State and County Level”, published in 2005 </vt:lpstr>
      <vt:lpstr> “Geographic Allocation of Nonroad Engine Population Data to the State and County Level”, published in 2005 </vt:lpstr>
      <vt:lpstr> “Geographic Allocation of Nonroad Engine Population Data to the State and County Level”, published in 2005 </vt:lpstr>
      <vt:lpstr> “Geographic Allocation of Nonroad Engine Population Data to the State and County Level”, published in 2005 </vt:lpstr>
      <vt:lpstr> “Geographic Allocation of Nonroad Engine Population Data to the State and County Level”, published in 2005 </vt:lpstr>
      <vt:lpstr>MOVES default database-nrequipmenttype</vt:lpstr>
      <vt:lpstr>MOVES default database-nrsurrogate</vt:lpstr>
      <vt:lpstr>MOVES default database-nrgrowthpattern</vt:lpstr>
      <vt:lpstr>MOVES default database-          nrstatesurrogate (final product when we’re done)</vt:lpstr>
      <vt:lpstr>Allocation files included in MOVES installation: …MOVES2014a\NONROAD\NR08a\DATA\ALLOCATE</vt:lpstr>
      <vt:lpstr>Allocation files included in MOVES installation-UPDATED Population (LIMITED USE)</vt:lpstr>
      <vt:lpstr>Allocation files included in MOVES installation-UPDATED Population (LIMITED USE)</vt:lpstr>
      <vt:lpstr>Allocation files included in MOVES installation-UPDATED Manufacturing</vt:lpstr>
      <vt:lpstr>Allocation files included in MOVES installation-UPDATED MANUFACTURING</vt:lpstr>
      <vt:lpstr>Allocation files included in MOVES installation-UPDATED MANUFACTURING</vt:lpstr>
      <vt:lpstr>Allocation files included in MOVES installation-UPDATED COMMERCIAL</vt:lpstr>
      <vt:lpstr>Allocation files included in MOVES installation-UPDATED COMMERCIAL</vt:lpstr>
      <vt:lpstr>Allocation files included in MOVES installation-UPDATED COMMERCIAL</vt:lpstr>
      <vt:lpstr>Allocation files included in MOVES installation-UPDATED Logging</vt:lpstr>
      <vt:lpstr>Allocation files included in MOVES installation-UPDATED LOGGING</vt:lpstr>
      <vt:lpstr>Allocation files included in MOVES installation-UPDATED LOGGING</vt:lpstr>
      <vt:lpstr>Allocation files included in MOVES installation-UPDATED LOGGING</vt:lpstr>
      <vt:lpstr>Allocation files included in MOVES installation-UPDATED LOGGING</vt:lpstr>
      <vt:lpstr>Allocation files included in MOVES installation-UPDATED AGRICULTURE</vt:lpstr>
      <vt:lpstr>Allocation files included in MOVES installation-UPDATED AGRICULTURE</vt:lpstr>
      <vt:lpstr>Allocation files included in MOVES installation-UPDATED AGRICULTURE</vt:lpstr>
      <vt:lpstr>Allocation files included in MOVES installation-UPDATED RECreationaL VEHICLES (no GOLF CARTS-SNOWMOBILES)</vt:lpstr>
      <vt:lpstr> Allocation files included in MOVES installation-UPDATED RECREATIONAL VEHICLES GOLF CARTS ONLY</vt:lpstr>
      <vt:lpstr>Allocation files included in MOVES installation-UPDATED RECREATIONAL VEHICLES</vt:lpstr>
      <vt:lpstr>Allocation files included in MOVES installation-UPDATED RECREATIONAL VEHICLES</vt:lpstr>
      <vt:lpstr>Allocation files included in MOVES installation-UPDATED LAWn/Garden VEHICLES (COMMERCIAL ONLY)</vt:lpstr>
      <vt:lpstr>Allocation files included in MOVES installation-UPDATED LAWN/GARDEN VEHICLES (RESIDENTIAL ONLY)-HOUSING UNITS </vt:lpstr>
      <vt:lpstr>Allocation files included in MOVES installation-UPDATED LAWN/GARDEN VEHICLES (COMMERCIAL ONLY)</vt:lpstr>
      <vt:lpstr>Allocation files included in MOVES installation-UPDATED LAWN/GARDEN VEHICLES (COMMERCIAL ONLY)</vt:lpstr>
      <vt:lpstr>Allocation files included in MOVES installation-UPDATED LAWN/GARDEN VEHICLES (RESIDENTIAL ONLY)-HOUSING UNITS </vt:lpstr>
      <vt:lpstr>Allocation files included in MOVES installation-UPDATED LAWN/GARDEN VEHICLES (RESIDENTIAL ONLY)-HOUSING UNITS</vt:lpstr>
      <vt:lpstr>Allocation files included in MOVES installation-UPDATED CONSTRUCTION VEHICLES   </vt:lpstr>
      <vt:lpstr>Allocation files included in MOVES installation-UPDATED CONSTRUCTION VEHICLES   </vt:lpstr>
      <vt:lpstr>Allocation files included in MOVES installation-UPDATED CONSTRUCTION VEHICLES</vt:lpstr>
      <vt:lpstr>Allocation files included in MOVES installation-UPDATED CONSTRUCTION VEHICLES </vt:lpstr>
      <vt:lpstr> Alternative DATA SOURCES IF ABOVE SOURCE IS INADEQUATE/UNAVAILABLE-UPDATED CONSTRUCTION</vt:lpstr>
      <vt:lpstr> Alternative DATA SOURCES IF ABOVE SOURCE IS INADEQUATE/UNAVAILABLE-UPDATED CONSTRUCTION: STIP </vt:lpstr>
      <vt:lpstr> Important to Note WITH CONSTRUCTION</vt:lpstr>
      <vt:lpstr> Important to Note WITH CONSTRUCTION: APPLY AMF</vt:lpstr>
      <vt:lpstr> Important to Note WITH CONSTRUCTION: APPLY AMF</vt:lpstr>
      <vt:lpstr> IMPACT OF NEW ALLOCATIONS ON EMISSIONS</vt:lpstr>
      <vt:lpstr>MOVES default database-          nrstatesurrogate currently for recreational vehicles</vt:lpstr>
      <vt:lpstr>MOVES default database-          nrstatesurrogate replacement (recreational vehicles)  </vt:lpstr>
      <vt:lpstr>Contact Information</vt:lpstr>
    </vt:vector>
  </TitlesOfParts>
  <Company>Georgia Department of Natural Resources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Tian, Di</dc:creator>
  <cp:lastModifiedBy>Grodzinsky, Gil</cp:lastModifiedBy>
  <cp:revision>305</cp:revision>
  <cp:lastPrinted>2017-04-19T21:52:02Z</cp:lastPrinted>
  <dcterms:created xsi:type="dcterms:W3CDTF">2017-04-04T11:53:41Z</dcterms:created>
  <dcterms:modified xsi:type="dcterms:W3CDTF">2018-07-26T20:33:10Z</dcterms:modified>
</cp:coreProperties>
</file>